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1" r:id="rId3"/>
    <p:sldId id="276" r:id="rId4"/>
    <p:sldId id="260" r:id="rId5"/>
    <p:sldId id="281" r:id="rId6"/>
    <p:sldId id="304" r:id="rId7"/>
    <p:sldId id="289" r:id="rId8"/>
    <p:sldId id="275" r:id="rId9"/>
    <p:sldId id="271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277" r:id="rId26"/>
    <p:sldId id="280" r:id="rId27"/>
    <p:sldId id="288" r:id="rId28"/>
    <p:sldId id="265" r:id="rId29"/>
    <p:sldId id="262" r:id="rId30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  <p:embeddedFont>
      <p:font typeface="나눔스퀘어 네오 Regular" panose="020B0600000101010101" charset="-127"/>
      <p:regular r:id="rId33"/>
    </p:embeddedFont>
    <p:embeddedFont>
      <p:font typeface="나눔스퀘어 네오 Heavy" panose="020B0600000101010101" charset="-127"/>
      <p:bold r:id="rId34"/>
    </p:embeddedFont>
    <p:embeddedFont>
      <p:font typeface="함초롬바탕" panose="02030604000101010101" pitchFamily="18" charset="-127"/>
      <p:regular r:id="rId35"/>
      <p:bold r:id="rId36"/>
    </p:embeddedFont>
    <p:embeddedFont>
      <p:font typeface="나눔스퀘어 네오 ExtraBold" panose="020B0600000101010101" charset="-127"/>
      <p:bold r:id="rId37"/>
    </p:embeddedFont>
    <p:embeddedFont>
      <p:font typeface="나눔스퀘어 네오 Bold" panose="020B0600000101010101" charset="-127"/>
      <p:bold r:id="rId38"/>
    </p:embeddedFont>
    <p:embeddedFont>
      <p:font typeface="나눔스퀘어 네오 Light" panose="020B0600000101010101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C72"/>
    <a:srgbClr val="2A52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5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58" y="15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B1037D-BC76-1FC2-3A65-D28AE71A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82C764-63D0-A533-0FD1-BDFC93C3EB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A0CC6-9B7B-7FB2-0A56-922A4B094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8E66D4-26FC-FA2E-48D7-1042EF3E3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EF72A-D3F7-AABC-4C13-346B3B68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5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B16A8D-B454-8606-134C-94FF595D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22A09D-9B1B-86C7-D362-1111428F8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2A08F-F5AD-D682-149C-8FE15C824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3F337-6B96-1AF8-5BC8-B4FEA4C8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0F8A49-CBDE-51A3-B610-DF57DE2C7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4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3B4434-1F62-F963-94CA-C02409D65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9968E06-9F39-3478-669F-D91AD7E92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54B24-3EFB-5554-7122-9E728A220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C036-8C18-D5F1-3F96-6A97232A4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BC343-5768-97E9-F5C4-877959B6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9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826EEB-0BFC-6E23-21DD-934C223D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C28BF-D8EA-DE91-15D0-4F3A82A0B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6CC3EA-03A8-279A-497A-59431B85E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33168-5C00-7505-6217-911C6C175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247C7A-F0E0-FCF1-D8B8-13A9FC5B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93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46550-5D89-BA6E-250E-D3C2BCE6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B67D1E-34C7-E184-E9B8-396C31BF3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B91A5-7365-9B55-67AE-5F7A19C9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C54F51-6DC1-00F2-E93E-2A6E2B274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377DF6-4892-A2A9-46D2-FDB1C6D5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1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DC097-1295-0A81-F776-F96C4946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1932A-9936-21BD-7663-1DD4D94FF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00148-9ACC-6603-D710-A4FBE409C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A3F65-F846-AEED-68B2-CC5617F6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7C1C1F-09CC-91ED-D76E-985BCABB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FB4E2-A43D-5A4C-614D-75AB6995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827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FC24C-48B0-F955-6528-05B841F9A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B6713D-8054-0C8E-1CCA-4A1DEA243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C39441-3901-4502-5BE2-A4AFDDD2F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70FEB5-0A2D-2C12-019C-427FD1E5C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AE2529-F29C-2184-49E1-84B25C30F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2FFD94-3D43-4F18-D388-C28FB76EF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295F6E-DF1A-71C5-06FB-78D59553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794C87-4A79-2D01-4700-239EE298B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0EEEF-C869-89F4-BE88-58B0061D6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B17D18E-7437-A641-D092-590838BB0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41EAAC-4C96-D94A-093F-DB31A519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267850-6192-5EE1-FF8D-FC92EDC1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54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FF1B05-23C4-7814-B471-D4D80AF11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C7E5D9-1535-F8A0-2BED-479DEF6A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B22233-7616-E49A-B848-E0816D15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85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20FC5-10DC-5D81-0DE4-BFA3BB8FB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A0A44E-6B75-0457-3A1D-E4E133AC4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732BC3-89AE-4987-5E44-C9F81E217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7E44E-439C-ABDC-DBA4-92C38B819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B2325F-F1CA-6704-9395-7C6B991F8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3F4B22-1FE7-D871-E76A-17E8A3BE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4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D21FA-268F-5B81-0FB6-632623B4E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FC3FD8-DEEA-A594-6FCF-41B3EC2B0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415011-4A84-3174-3B9C-EFDAAA522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C76964-4FE6-6A0F-D7D7-A42D03C5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2A43A-531A-89B3-EBB2-4CF8C77E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CA692-E6A5-9486-F313-2FE182E1E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49FCD18-010E-780C-DB5F-FFAE9B46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6C7B2-622B-185B-C06C-51B93285B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7E819-67CF-0476-70A0-67BB4E7C7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F17F4-6EF7-4011-B113-D296424A1C07}" type="datetimeFigureOut">
              <a:rPr lang="ko-KR" altLang="en-US" smtClean="0"/>
              <a:t>2024-05-07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6B08AE-D1E4-43F0-D998-FE4828258E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6C23AD-9462-C2D0-BC69-E1202591C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41A94-77DE-4D17-AD1E-96A4086BF2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타원 23">
            <a:extLst>
              <a:ext uri="{FF2B5EF4-FFF2-40B4-BE49-F238E27FC236}">
                <a16:creationId xmlns:a16="http://schemas.microsoft.com/office/drawing/2014/main" id="{EF3E5575-0241-AF5C-A8BE-8D9DC2E6E76C}"/>
              </a:ext>
            </a:extLst>
          </p:cNvPr>
          <p:cNvSpPr/>
          <p:nvPr/>
        </p:nvSpPr>
        <p:spPr>
          <a:xfrm>
            <a:off x="790303" y="612549"/>
            <a:ext cx="1436914" cy="14369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00AAE399-B5F0-1BFB-56D2-BE16DBE56819}"/>
              </a:ext>
            </a:extLst>
          </p:cNvPr>
          <p:cNvSpPr/>
          <p:nvPr/>
        </p:nvSpPr>
        <p:spPr>
          <a:xfrm flipH="1">
            <a:off x="1508760" y="0"/>
            <a:ext cx="10683240" cy="6858000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바닥글 개체 틀 4">
            <a:extLst>
              <a:ext uri="{FF2B5EF4-FFF2-40B4-BE49-F238E27FC236}">
                <a16:creationId xmlns:a16="http://schemas.microsoft.com/office/drawing/2014/main" id="{B29700BA-707A-60CB-866B-6BB7B3F853DC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2023. </a:t>
            </a: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Sotam_79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rights reserved.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2F2DF7-5985-59C2-01DA-7C07171C513F}"/>
              </a:ext>
            </a:extLst>
          </p:cNvPr>
          <p:cNvSpPr txBox="1"/>
          <p:nvPr/>
        </p:nvSpPr>
        <p:spPr>
          <a:xfrm>
            <a:off x="742950" y="1211580"/>
            <a:ext cx="11449050" cy="923330"/>
          </a:xfrm>
          <a:prstGeom prst="rect">
            <a:avLst/>
          </a:prstGeom>
          <a:noFill/>
        </p:spPr>
        <p:txBody>
          <a:bodyPr wrap="square" lIns="720000" rtlCol="0">
            <a:spAutoFit/>
          </a:bodyPr>
          <a:lstStyle/>
          <a:p>
            <a:r>
              <a:rPr lang="en-US" altLang="ko-KR" sz="5400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OTT </a:t>
            </a:r>
            <a:r>
              <a:rPr lang="ko-KR" altLang="en-US" sz="5400" spc="1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통합 플랫폼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90A4C4-9CF0-49CC-326C-84F410524063}"/>
              </a:ext>
            </a:extLst>
          </p:cNvPr>
          <p:cNvSpPr txBox="1"/>
          <p:nvPr/>
        </p:nvSpPr>
        <p:spPr>
          <a:xfrm>
            <a:off x="742950" y="1176655"/>
            <a:ext cx="11449050" cy="923330"/>
          </a:xfrm>
          <a:prstGeom prst="rect">
            <a:avLst/>
          </a:prstGeom>
          <a:noFill/>
        </p:spPr>
        <p:txBody>
          <a:bodyPr wrap="square" lIns="684000" rtlCol="0">
            <a:spAutoFit/>
          </a:bodyPr>
          <a:lstStyle/>
          <a:p>
            <a:r>
              <a:rPr lang="en-US" altLang="ko-KR" sz="5400" spc="100" dirty="0">
                <a:solidFill>
                  <a:srgbClr val="1E3C72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OTT </a:t>
            </a:r>
            <a:r>
              <a:rPr lang="ko-KR" altLang="en-US" sz="5400" spc="100" dirty="0">
                <a:solidFill>
                  <a:srgbClr val="1E3C72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통합 플랫폼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61EDE-FE20-F6B8-DBCE-FB82567B0690}"/>
              </a:ext>
            </a:extLst>
          </p:cNvPr>
          <p:cNvSpPr txBox="1"/>
          <p:nvPr/>
        </p:nvSpPr>
        <p:spPr>
          <a:xfrm>
            <a:off x="1410956" y="2169835"/>
            <a:ext cx="5255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캡스톤디자인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 프로젝트 </a:t>
            </a:r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3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E7377-DA6A-DD71-5175-CF479CF0EBFD}"/>
              </a:ext>
            </a:extLst>
          </p:cNvPr>
          <p:cNvSpPr txBox="1"/>
          <p:nvPr/>
        </p:nvSpPr>
        <p:spPr>
          <a:xfrm>
            <a:off x="9599916" y="5767467"/>
            <a:ext cx="247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20193043 </a:t>
            </a:r>
            <a:r>
              <a:rPr lang="ko-KR" altLang="en-US" sz="1400" spc="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남강민</a:t>
            </a:r>
            <a:endParaRPr lang="en-US" altLang="ko-KR" sz="1400" spc="5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20212951 </a:t>
            </a:r>
            <a:r>
              <a:rPr lang="ko-KR" altLang="en-US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박수인</a:t>
            </a:r>
            <a:endParaRPr lang="en-US" altLang="ko-KR" sz="1400" spc="5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en-US" altLang="ko-KR" sz="1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20212891 </a:t>
            </a:r>
            <a:r>
              <a:rPr lang="ko-KR" altLang="en-US" sz="1400" spc="5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조채은</a:t>
            </a:r>
            <a:endParaRPr lang="en-US" altLang="ko-KR" sz="1400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  <a:p>
            <a:r>
              <a:rPr lang="ko-KR" altLang="en-US" sz="1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발표자 </a:t>
            </a:r>
            <a:r>
              <a:rPr lang="en-US" altLang="ko-KR" sz="1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: </a:t>
            </a:r>
            <a:r>
              <a:rPr lang="ko-KR" altLang="en-US" sz="1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Light" panose="00000400000000000000" pitchFamily="2" charset="-127"/>
                <a:ea typeface="나눔스퀘어 네오 Light" panose="00000400000000000000" pitchFamily="2" charset="-127"/>
              </a:rPr>
              <a:t>박수인</a:t>
            </a:r>
            <a:endParaRPr lang="en-US" altLang="ko-KR" sz="1400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54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604765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회원가입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55387D-1B78-9049-D46C-A438ADE8A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65" y="1235777"/>
            <a:ext cx="5456779" cy="491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" y="-8375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메인창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A43D5E-9FC2-9253-6625-7899A86602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619"/>
          <a:stretch/>
        </p:blipFill>
        <p:spPr>
          <a:xfrm>
            <a:off x="6402885" y="813209"/>
            <a:ext cx="5349240" cy="57917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D77E0CF-4440-2DDA-97EF-88887DE7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81" y="1082280"/>
            <a:ext cx="2571954" cy="5216659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109D61-AC67-0A44-13E6-1A6C0663CAFE}"/>
              </a:ext>
            </a:extLst>
          </p:cNvPr>
          <p:cNvSpPr/>
          <p:nvPr/>
        </p:nvSpPr>
        <p:spPr>
          <a:xfrm>
            <a:off x="7573025" y="2101444"/>
            <a:ext cx="3258713" cy="4537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60BA8-8F1F-415B-BD87-73B168CEA758}"/>
              </a:ext>
            </a:extLst>
          </p:cNvPr>
          <p:cNvSpPr txBox="1"/>
          <p:nvPr/>
        </p:nvSpPr>
        <p:spPr>
          <a:xfrm>
            <a:off x="6131355" y="2135736"/>
            <a:ext cx="1380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7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검색어입력</a:t>
            </a:r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콘텐츠 입력하면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상세페이지로이동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67DFA17-E513-D3EA-7A30-99E9A41D60F7}"/>
              </a:ext>
            </a:extLst>
          </p:cNvPr>
          <p:cNvSpPr/>
          <p:nvPr/>
        </p:nvSpPr>
        <p:spPr>
          <a:xfrm>
            <a:off x="6515100" y="986795"/>
            <a:ext cx="2660650" cy="29408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B1DB08-176E-EFC8-88CC-294421F630AD}"/>
              </a:ext>
            </a:extLst>
          </p:cNvPr>
          <p:cNvSpPr txBox="1"/>
          <p:nvPr/>
        </p:nvSpPr>
        <p:spPr>
          <a:xfrm>
            <a:off x="6873093" y="1292809"/>
            <a:ext cx="12149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7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카테코리</a:t>
            </a:r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원하는 콘텐츠를 빠르게 찾을 수 있도록 정렬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21AAEE4-4F88-C85D-F79C-BE5AF3543D99}"/>
              </a:ext>
            </a:extLst>
          </p:cNvPr>
          <p:cNvSpPr/>
          <p:nvPr/>
        </p:nvSpPr>
        <p:spPr>
          <a:xfrm>
            <a:off x="10817622" y="1002458"/>
            <a:ext cx="273050" cy="2494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1997D65-9AFE-6340-863E-1F35BB52072C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570369" y="1251923"/>
            <a:ext cx="383778" cy="24112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6078A8F-E7EA-4F61-7BFB-79667E3CF6DE}"/>
              </a:ext>
            </a:extLst>
          </p:cNvPr>
          <p:cNvSpPr txBox="1"/>
          <p:nvPr/>
        </p:nvSpPr>
        <p:spPr>
          <a:xfrm>
            <a:off x="10087767" y="1484318"/>
            <a:ext cx="831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[AI</a:t>
            </a:r>
            <a:r>
              <a:rPr lang="ko-KR" altLang="en-US" sz="700" dirty="0" err="1">
                <a:solidFill>
                  <a:schemeClr val="bg1"/>
                </a:solidFill>
              </a:rPr>
              <a:t>챗봇</a:t>
            </a:r>
            <a:r>
              <a:rPr lang="ko-KR" altLang="en-US" sz="700" dirty="0">
                <a:solidFill>
                  <a:schemeClr val="bg1"/>
                </a:solidFill>
              </a:rPr>
              <a:t> 아이콘</a:t>
            </a:r>
            <a:r>
              <a:rPr lang="en-US" altLang="ko-KR" sz="700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ko-KR" sz="700" dirty="0">
                <a:solidFill>
                  <a:schemeClr val="bg1"/>
                </a:solidFill>
              </a:rPr>
              <a:t>AI</a:t>
            </a:r>
            <a:r>
              <a:rPr lang="ko-KR" altLang="en-US" sz="700" dirty="0" err="1">
                <a:solidFill>
                  <a:schemeClr val="bg1"/>
                </a:solidFill>
              </a:rPr>
              <a:t>챗봇</a:t>
            </a:r>
            <a:r>
              <a:rPr lang="ko-KR" altLang="en-US" sz="700" dirty="0">
                <a:solidFill>
                  <a:schemeClr val="bg1"/>
                </a:solidFill>
              </a:rPr>
              <a:t> 바로가기 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1152B79-7BFC-E7E7-A1A4-33FE45CB5327}"/>
              </a:ext>
            </a:extLst>
          </p:cNvPr>
          <p:cNvSpPr/>
          <p:nvPr/>
        </p:nvSpPr>
        <p:spPr>
          <a:xfrm>
            <a:off x="11117656" y="1002457"/>
            <a:ext cx="273050" cy="2494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915D62A-A91D-3ABC-2825-17E653754C8E}"/>
              </a:ext>
            </a:extLst>
          </p:cNvPr>
          <p:cNvCxnSpPr>
            <a:cxnSpLocks/>
          </p:cNvCxnSpPr>
          <p:nvPr/>
        </p:nvCxnSpPr>
        <p:spPr>
          <a:xfrm flipH="1">
            <a:off x="11090672" y="1258568"/>
            <a:ext cx="163509" cy="48450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D77A11-7C3D-F758-5C9A-114005448B78}"/>
              </a:ext>
            </a:extLst>
          </p:cNvPr>
          <p:cNvSpPr txBox="1"/>
          <p:nvPr/>
        </p:nvSpPr>
        <p:spPr>
          <a:xfrm>
            <a:off x="10591800" y="1718794"/>
            <a:ext cx="9644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[</a:t>
            </a:r>
            <a:r>
              <a:rPr lang="ko-KR" altLang="en-US" sz="700" dirty="0">
                <a:solidFill>
                  <a:schemeClr val="bg1"/>
                </a:solidFill>
              </a:rPr>
              <a:t>알림 아이콘</a:t>
            </a:r>
            <a:r>
              <a:rPr lang="en-US" altLang="ko-KR" sz="700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700" dirty="0" err="1">
                <a:solidFill>
                  <a:schemeClr val="bg1"/>
                </a:solidFill>
              </a:rPr>
              <a:t>클릭시</a:t>
            </a:r>
            <a:r>
              <a:rPr lang="ko-KR" altLang="en-US" sz="700" dirty="0">
                <a:solidFill>
                  <a:schemeClr val="bg1"/>
                </a:solidFill>
              </a:rPr>
              <a:t> 커뮤니티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700" dirty="0">
                <a:solidFill>
                  <a:schemeClr val="bg1"/>
                </a:solidFill>
              </a:rPr>
              <a:t>관련 알림 확인가능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6917173-96A0-7589-A465-B664AFC50191}"/>
              </a:ext>
            </a:extLst>
          </p:cNvPr>
          <p:cNvSpPr/>
          <p:nvPr/>
        </p:nvSpPr>
        <p:spPr>
          <a:xfrm>
            <a:off x="11425066" y="1002456"/>
            <a:ext cx="273050" cy="24946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7992392-20E4-52F8-0F84-4ABF29B9001A}"/>
              </a:ext>
            </a:extLst>
          </p:cNvPr>
          <p:cNvCxnSpPr>
            <a:cxnSpLocks/>
          </p:cNvCxnSpPr>
          <p:nvPr/>
        </p:nvCxnSpPr>
        <p:spPr>
          <a:xfrm flipH="1">
            <a:off x="11486486" y="1245617"/>
            <a:ext cx="95212" cy="9677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EA2996-DF0A-CFC8-7FD1-38A3C21F637E}"/>
              </a:ext>
            </a:extLst>
          </p:cNvPr>
          <p:cNvSpPr txBox="1"/>
          <p:nvPr/>
        </p:nvSpPr>
        <p:spPr>
          <a:xfrm>
            <a:off x="10845906" y="2177816"/>
            <a:ext cx="9644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[MY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PAGE </a:t>
            </a:r>
            <a:r>
              <a:rPr lang="ko-KR" altLang="en-US" sz="700" dirty="0">
                <a:solidFill>
                  <a:schemeClr val="bg1"/>
                </a:solidFill>
              </a:rPr>
              <a:t>아이콘</a:t>
            </a:r>
            <a:r>
              <a:rPr lang="en-US" altLang="ko-KR" sz="700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700" dirty="0" err="1">
                <a:solidFill>
                  <a:schemeClr val="bg1"/>
                </a:solidFill>
              </a:rPr>
              <a:t>클릭시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MY PAGE</a:t>
            </a:r>
            <a:r>
              <a:rPr lang="ko-KR" altLang="en-US" sz="700" dirty="0">
                <a:solidFill>
                  <a:schemeClr val="bg1"/>
                </a:solidFill>
              </a:rPr>
              <a:t>로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700" dirty="0">
                <a:solidFill>
                  <a:schemeClr val="bg1"/>
                </a:solidFill>
              </a:rPr>
              <a:t>이동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4D589B3-573E-988D-2192-91663A79EA41}"/>
              </a:ext>
            </a:extLst>
          </p:cNvPr>
          <p:cNvSpPr/>
          <p:nvPr/>
        </p:nvSpPr>
        <p:spPr>
          <a:xfrm>
            <a:off x="7587193" y="2637661"/>
            <a:ext cx="3258713" cy="45373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2B32D9-6E79-FB07-9C02-D747F8A90599}"/>
              </a:ext>
            </a:extLst>
          </p:cNvPr>
          <p:cNvSpPr txBox="1"/>
          <p:nvPr/>
        </p:nvSpPr>
        <p:spPr>
          <a:xfrm>
            <a:off x="6543675" y="2675900"/>
            <a:ext cx="100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[OTT</a:t>
            </a:r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선택</a:t>
            </a:r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각각의 </a:t>
            </a:r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 </a:t>
            </a:r>
            <a:r>
              <a:rPr lang="ko-KR" altLang="en-US" sz="7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</a:t>
            </a:r>
            <a:r>
              <a:rPr lang="en-US" altLang="ko-KR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관련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r"/>
            <a:r>
              <a:rPr lang="ko-KR" altLang="en-US" sz="700" dirty="0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콘텐츠들로만정렬</a:t>
            </a:r>
            <a:endParaRPr lang="en-US" altLang="ko-KR" sz="700" dirty="0">
              <a:solidFill>
                <a:schemeClr val="bg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C56C098-D141-8E6C-8BD8-22948C72629E}"/>
              </a:ext>
            </a:extLst>
          </p:cNvPr>
          <p:cNvSpPr/>
          <p:nvPr/>
        </p:nvSpPr>
        <p:spPr>
          <a:xfrm>
            <a:off x="8136731" y="2681531"/>
            <a:ext cx="307182" cy="2870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589155B-8E09-CBFB-AA4B-92E6C036F884}"/>
              </a:ext>
            </a:extLst>
          </p:cNvPr>
          <p:cNvCxnSpPr/>
          <p:nvPr/>
        </p:nvCxnSpPr>
        <p:spPr>
          <a:xfrm flipH="1" flipV="1">
            <a:off x="8362950" y="2945913"/>
            <a:ext cx="319088" cy="39627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55E7163-0575-5FE2-97C3-D3ADA4F88D68}"/>
              </a:ext>
            </a:extLst>
          </p:cNvPr>
          <p:cNvSpPr txBox="1"/>
          <p:nvPr/>
        </p:nvSpPr>
        <p:spPr>
          <a:xfrm>
            <a:off x="8627720" y="3167390"/>
            <a:ext cx="961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[OTT</a:t>
            </a:r>
            <a:r>
              <a:rPr lang="ko-KR" altLang="en-US" sz="700" dirty="0">
                <a:solidFill>
                  <a:schemeClr val="bg1"/>
                </a:solidFill>
              </a:rPr>
              <a:t>통합 아이콘</a:t>
            </a:r>
            <a:r>
              <a:rPr lang="en-US" altLang="ko-KR" sz="700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700" dirty="0" err="1">
                <a:solidFill>
                  <a:schemeClr val="bg1"/>
                </a:solidFill>
              </a:rPr>
              <a:t>클릭시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en-US" altLang="ko-KR" sz="700" dirty="0">
                <a:solidFill>
                  <a:schemeClr val="bg1"/>
                </a:solidFill>
              </a:rPr>
              <a:t>OTT </a:t>
            </a:r>
            <a:r>
              <a:rPr lang="ko-KR" altLang="en-US" sz="700" dirty="0">
                <a:solidFill>
                  <a:schemeClr val="bg1"/>
                </a:solidFill>
              </a:rPr>
              <a:t>플랫폼전체 통합하여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700" dirty="0">
                <a:solidFill>
                  <a:schemeClr val="bg1"/>
                </a:solidFill>
              </a:rPr>
              <a:t>아래 콘텐츠들 정렬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3F2EB78-D2BE-13BC-88D4-E5F844AD21CA}"/>
              </a:ext>
            </a:extLst>
          </p:cNvPr>
          <p:cNvCxnSpPr>
            <a:cxnSpLocks/>
          </p:cNvCxnSpPr>
          <p:nvPr/>
        </p:nvCxnSpPr>
        <p:spPr>
          <a:xfrm flipV="1">
            <a:off x="6631808" y="1270947"/>
            <a:ext cx="0" cy="22987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72B9658-BDEA-94B6-4A47-92FAB3675424}"/>
              </a:ext>
            </a:extLst>
          </p:cNvPr>
          <p:cNvCxnSpPr>
            <a:cxnSpLocks/>
          </p:cNvCxnSpPr>
          <p:nvPr/>
        </p:nvCxnSpPr>
        <p:spPr>
          <a:xfrm flipH="1">
            <a:off x="6631808" y="1494790"/>
            <a:ext cx="28969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B8DF961-190B-71A9-63F8-7BF72A6212D0}"/>
              </a:ext>
            </a:extLst>
          </p:cNvPr>
          <p:cNvSpPr/>
          <p:nvPr/>
        </p:nvSpPr>
        <p:spPr>
          <a:xfrm>
            <a:off x="10418516" y="989268"/>
            <a:ext cx="364746" cy="2693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D4C5056-72A2-EAC1-3273-8C11E1D621E0}"/>
              </a:ext>
            </a:extLst>
          </p:cNvPr>
          <p:cNvCxnSpPr>
            <a:cxnSpLocks/>
          </p:cNvCxnSpPr>
          <p:nvPr/>
        </p:nvCxnSpPr>
        <p:spPr>
          <a:xfrm flipH="1">
            <a:off x="10238321" y="1122456"/>
            <a:ext cx="18019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7FBD10B-8FF1-70BC-FE80-94FFF2665B4A}"/>
              </a:ext>
            </a:extLst>
          </p:cNvPr>
          <p:cNvSpPr txBox="1"/>
          <p:nvPr/>
        </p:nvSpPr>
        <p:spPr>
          <a:xfrm>
            <a:off x="9226512" y="986795"/>
            <a:ext cx="1123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[</a:t>
            </a:r>
            <a:r>
              <a:rPr lang="ko-KR" altLang="en-US" sz="700" dirty="0">
                <a:solidFill>
                  <a:schemeClr val="bg1"/>
                </a:solidFill>
              </a:rPr>
              <a:t>로그인 아이콘</a:t>
            </a:r>
            <a:r>
              <a:rPr lang="en-US" altLang="ko-KR" sz="700" dirty="0">
                <a:solidFill>
                  <a:schemeClr val="bg1"/>
                </a:solidFill>
              </a:rPr>
              <a:t>]</a:t>
            </a:r>
          </a:p>
          <a:p>
            <a:r>
              <a:rPr lang="ko-KR" altLang="en-US" sz="700" dirty="0" err="1">
                <a:solidFill>
                  <a:schemeClr val="bg1"/>
                </a:solidFill>
              </a:rPr>
              <a:t>클릭시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로그인화면이동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700" dirty="0" err="1">
                <a:solidFill>
                  <a:schemeClr val="bg1"/>
                </a:solidFill>
              </a:rPr>
              <a:t>로그인상태일경우</a:t>
            </a:r>
            <a:r>
              <a:rPr lang="ko-KR" altLang="en-US" sz="700" dirty="0">
                <a:solidFill>
                  <a:schemeClr val="bg1"/>
                </a:solidFill>
              </a:rPr>
              <a:t> </a:t>
            </a:r>
            <a:endParaRPr lang="en-US" altLang="ko-KR" sz="700" dirty="0">
              <a:solidFill>
                <a:schemeClr val="bg1"/>
              </a:solidFill>
            </a:endParaRPr>
          </a:p>
          <a:p>
            <a:r>
              <a:rPr lang="ko-KR" altLang="en-US" sz="700" dirty="0">
                <a:solidFill>
                  <a:schemeClr val="bg1"/>
                </a:solidFill>
              </a:rPr>
              <a:t>로그아웃버튼으로 변경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AA73EC61-C310-3FD6-8B3A-74117DF9A97A}"/>
              </a:ext>
            </a:extLst>
          </p:cNvPr>
          <p:cNvCxnSpPr>
            <a:cxnSpLocks/>
          </p:cNvCxnSpPr>
          <p:nvPr/>
        </p:nvCxnSpPr>
        <p:spPr>
          <a:xfrm>
            <a:off x="6093675" y="3401920"/>
            <a:ext cx="267308" cy="4172"/>
          </a:xfrm>
          <a:prstGeom prst="straightConnector1">
            <a:avLst/>
          </a:prstGeom>
          <a:ln w="38100">
            <a:solidFill>
              <a:srgbClr val="1E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625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" y="-8375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메인창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77E0CF-4440-2DDA-97EF-88887DE7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818" y="1034295"/>
            <a:ext cx="2571954" cy="521665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2EF7BE8-E463-14E0-9758-11E8DD26FE2C}"/>
              </a:ext>
            </a:extLst>
          </p:cNvPr>
          <p:cNvCxnSpPr>
            <a:cxnSpLocks/>
          </p:cNvCxnSpPr>
          <p:nvPr/>
        </p:nvCxnSpPr>
        <p:spPr>
          <a:xfrm>
            <a:off x="6227603" y="3457071"/>
            <a:ext cx="267308" cy="4172"/>
          </a:xfrm>
          <a:prstGeom prst="straightConnector1">
            <a:avLst/>
          </a:prstGeom>
          <a:ln w="38100">
            <a:solidFill>
              <a:srgbClr val="1E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54B73155-1E82-98CF-2A34-44BA1384E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1660669"/>
            <a:ext cx="5420481" cy="3610479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32AE486-8FAE-4945-A093-B3A10F9400CC}"/>
              </a:ext>
            </a:extLst>
          </p:cNvPr>
          <p:cNvSpPr/>
          <p:nvPr/>
        </p:nvSpPr>
        <p:spPr>
          <a:xfrm>
            <a:off x="6961718" y="1808986"/>
            <a:ext cx="4442882" cy="162001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3CE01-EBCB-FCFE-20FE-2FA4413D5DCE}"/>
              </a:ext>
            </a:extLst>
          </p:cNvPr>
          <p:cNvCxnSpPr/>
          <p:nvPr/>
        </p:nvCxnSpPr>
        <p:spPr>
          <a:xfrm flipV="1">
            <a:off x="7461250" y="1381125"/>
            <a:ext cx="0" cy="4286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C742A92-46C9-46A8-022F-B875CE55A32B}"/>
              </a:ext>
            </a:extLst>
          </p:cNvPr>
          <p:cNvCxnSpPr>
            <a:cxnSpLocks/>
          </p:cNvCxnSpPr>
          <p:nvPr/>
        </p:nvCxnSpPr>
        <p:spPr>
          <a:xfrm>
            <a:off x="7461250" y="1391586"/>
            <a:ext cx="4794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B40198-0073-1970-83C9-62E45D00B1A7}"/>
              </a:ext>
            </a:extLst>
          </p:cNvPr>
          <p:cNvSpPr txBox="1"/>
          <p:nvPr/>
        </p:nvSpPr>
        <p:spPr>
          <a:xfrm>
            <a:off x="7832252" y="996093"/>
            <a:ext cx="27832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시청중인 콘텐츠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지원하는 모든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플랫폼을 통합하여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계정에서 시청중인 컨텐츠를 정렬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51AF040-0E63-1FFB-F450-ADCBBFFF4EB4}"/>
              </a:ext>
            </a:extLst>
          </p:cNvPr>
          <p:cNvSpPr/>
          <p:nvPr/>
        </p:nvSpPr>
        <p:spPr>
          <a:xfrm>
            <a:off x="6961718" y="3536508"/>
            <a:ext cx="4525432" cy="17022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8C4FFAF-70A9-A74E-DFFB-A8180BA19937}"/>
              </a:ext>
            </a:extLst>
          </p:cNvPr>
          <p:cNvCxnSpPr/>
          <p:nvPr/>
        </p:nvCxnSpPr>
        <p:spPr>
          <a:xfrm flipV="1">
            <a:off x="7352827" y="5238749"/>
            <a:ext cx="0" cy="4286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9F40D7A-7660-BED0-BFEB-EB14CF268BF4}"/>
              </a:ext>
            </a:extLst>
          </p:cNvPr>
          <p:cNvCxnSpPr>
            <a:cxnSpLocks/>
          </p:cNvCxnSpPr>
          <p:nvPr/>
        </p:nvCxnSpPr>
        <p:spPr>
          <a:xfrm>
            <a:off x="7352827" y="5667374"/>
            <a:ext cx="4794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556C292-CFB8-1E83-4998-B0CB1A652C51}"/>
              </a:ext>
            </a:extLst>
          </p:cNvPr>
          <p:cNvSpPr txBox="1"/>
          <p:nvPr/>
        </p:nvSpPr>
        <p:spPr>
          <a:xfrm>
            <a:off x="7832252" y="5378656"/>
            <a:ext cx="27832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[OTT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통합랭킹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각각의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 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 랭킹의 데이터를 받아와 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지원하는 모든 </a:t>
            </a:r>
            <a:r>
              <a:rPr lang="en-US" altLang="ko-KR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플랫폼의 콘텐츠들의</a:t>
            </a:r>
            <a:endParaRPr lang="en-US" altLang="ko-KR" sz="11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1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랭킹을 통합하여 정렬</a:t>
            </a:r>
          </a:p>
        </p:txBody>
      </p:sp>
    </p:spTree>
    <p:extLst>
      <p:ext uri="{BB962C8B-B14F-4D97-AF65-F5344CB8AC3E}">
        <p14:creationId xmlns:p14="http://schemas.microsoft.com/office/powerpoint/2010/main" val="446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메인창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D77E0CF-4440-2DDA-97EF-88887DE76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818" y="1034295"/>
            <a:ext cx="2571954" cy="521665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2EF7BE8-E463-14E0-9758-11E8DD26FE2C}"/>
              </a:ext>
            </a:extLst>
          </p:cNvPr>
          <p:cNvCxnSpPr>
            <a:cxnSpLocks/>
          </p:cNvCxnSpPr>
          <p:nvPr/>
        </p:nvCxnSpPr>
        <p:spPr>
          <a:xfrm>
            <a:off x="6227603" y="3457071"/>
            <a:ext cx="267308" cy="4172"/>
          </a:xfrm>
          <a:prstGeom prst="straightConnector1">
            <a:avLst/>
          </a:prstGeom>
          <a:ln w="38100">
            <a:solidFill>
              <a:srgbClr val="1E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FE7BC04-00BC-4A08-0C0D-FA9E48970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59" y="1676804"/>
            <a:ext cx="4449941" cy="41932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45A72DD-FA9A-D7CE-D475-A2DEC947A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015" y="990150"/>
            <a:ext cx="3949700" cy="572421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2628DC-8D0A-8250-92D1-E5E95301110A}"/>
              </a:ext>
            </a:extLst>
          </p:cNvPr>
          <p:cNvSpPr/>
          <p:nvPr/>
        </p:nvSpPr>
        <p:spPr>
          <a:xfrm>
            <a:off x="7076018" y="1726436"/>
            <a:ext cx="3668182" cy="13533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96FB8E-9D35-CFB5-E9C3-B7534A9F4D1B}"/>
              </a:ext>
            </a:extLst>
          </p:cNvPr>
          <p:cNvSpPr/>
          <p:nvPr/>
        </p:nvSpPr>
        <p:spPr>
          <a:xfrm>
            <a:off x="7076018" y="3121570"/>
            <a:ext cx="3668182" cy="13533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FE0E986-69A0-A3B4-22B2-5E0C195769B0}"/>
              </a:ext>
            </a:extLst>
          </p:cNvPr>
          <p:cNvSpPr/>
          <p:nvPr/>
        </p:nvSpPr>
        <p:spPr>
          <a:xfrm>
            <a:off x="7103261" y="4514537"/>
            <a:ext cx="3668182" cy="135331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6C74B1-4992-8DC5-FB0E-2DD06E8FAB31}"/>
              </a:ext>
            </a:extLst>
          </p:cNvPr>
          <p:cNvCxnSpPr>
            <a:cxnSpLocks/>
          </p:cNvCxnSpPr>
          <p:nvPr/>
        </p:nvCxnSpPr>
        <p:spPr>
          <a:xfrm>
            <a:off x="10744200" y="3353681"/>
            <a:ext cx="6776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85AA50B-EEA8-C45F-2C1E-E63BEE1B064B}"/>
              </a:ext>
            </a:extLst>
          </p:cNvPr>
          <p:cNvCxnSpPr>
            <a:cxnSpLocks/>
          </p:cNvCxnSpPr>
          <p:nvPr/>
        </p:nvCxnSpPr>
        <p:spPr>
          <a:xfrm>
            <a:off x="10771443" y="5607986"/>
            <a:ext cx="6776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79A23E6-16E7-73AC-DC9B-D7BA1CCABC05}"/>
              </a:ext>
            </a:extLst>
          </p:cNvPr>
          <p:cNvCxnSpPr>
            <a:cxnSpLocks/>
          </p:cNvCxnSpPr>
          <p:nvPr/>
        </p:nvCxnSpPr>
        <p:spPr>
          <a:xfrm>
            <a:off x="11421600" y="3359095"/>
            <a:ext cx="2457" cy="2248891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A5C389A-7E91-F238-3D54-0499F6E5D0F8}"/>
              </a:ext>
            </a:extLst>
          </p:cNvPr>
          <p:cNvCxnSpPr>
            <a:cxnSpLocks/>
          </p:cNvCxnSpPr>
          <p:nvPr/>
        </p:nvCxnSpPr>
        <p:spPr>
          <a:xfrm>
            <a:off x="11326146" y="5607986"/>
            <a:ext cx="0" cy="70391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B5BEF7C-68BD-4932-6298-54EA479F7940}"/>
              </a:ext>
            </a:extLst>
          </p:cNvPr>
          <p:cNvCxnSpPr>
            <a:cxnSpLocks/>
          </p:cNvCxnSpPr>
          <p:nvPr/>
        </p:nvCxnSpPr>
        <p:spPr>
          <a:xfrm>
            <a:off x="10648539" y="6308872"/>
            <a:ext cx="677607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8B9FAA8-773A-7218-7EE7-9FDC15A29FF8}"/>
              </a:ext>
            </a:extLst>
          </p:cNvPr>
          <p:cNvSpPr txBox="1"/>
          <p:nvPr/>
        </p:nvSpPr>
        <p:spPr>
          <a:xfrm>
            <a:off x="6636968" y="354004"/>
            <a:ext cx="46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각각의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 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아이콘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클릭한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포함하는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콘텐츠들로만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콘텐츠 정렬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*</a:t>
            </a:r>
            <a:r>
              <a:rPr lang="en-US" altLang="ko-KR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Hubflix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로고 아이콘 </a:t>
            </a:r>
            <a:r>
              <a:rPr lang="ko-KR" altLang="en-US" sz="12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모든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통합하여 정렬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03BDF7-6E57-8ED8-3C3C-440F88E19AA1}"/>
              </a:ext>
            </a:extLst>
          </p:cNvPr>
          <p:cNvSpPr txBox="1"/>
          <p:nvPr/>
        </p:nvSpPr>
        <p:spPr>
          <a:xfrm>
            <a:off x="6479622" y="5927788"/>
            <a:ext cx="46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개인 맞춤 추천 콘텐츠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추천알고리즘을 통하여 개개인에게 맞는</a:t>
            </a:r>
            <a:endPara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콘텐츠를 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</a:t>
            </a:r>
            <a:r>
              <a:rPr lang="en-US" altLang="ko-KR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/OTT</a:t>
            </a:r>
            <a:r>
              <a:rPr lang="ko-KR" altLang="en-US" sz="12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통합 콘텐츠 정렬</a:t>
            </a:r>
          </a:p>
        </p:txBody>
      </p:sp>
    </p:spTree>
    <p:extLst>
      <p:ext uri="{BB962C8B-B14F-4D97-AF65-F5344CB8AC3E}">
        <p14:creationId xmlns:p14="http://schemas.microsoft.com/office/powerpoint/2010/main" val="4188522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메인창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2EF7BE8-E463-14E0-9758-11E8DD26FE2C}"/>
              </a:ext>
            </a:extLst>
          </p:cNvPr>
          <p:cNvCxnSpPr>
            <a:cxnSpLocks/>
          </p:cNvCxnSpPr>
          <p:nvPr/>
        </p:nvCxnSpPr>
        <p:spPr>
          <a:xfrm>
            <a:off x="6227603" y="3457071"/>
            <a:ext cx="267308" cy="4172"/>
          </a:xfrm>
          <a:prstGeom prst="straightConnector1">
            <a:avLst/>
          </a:prstGeom>
          <a:ln w="38100">
            <a:solidFill>
              <a:srgbClr val="1E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A78E9DD-DF93-DC1E-9C6B-74FAE3701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37" y="1025113"/>
            <a:ext cx="2603034" cy="53056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EBB902-A15D-467B-8A57-137BC5A40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69" y="739350"/>
            <a:ext cx="4943087" cy="91208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FA563B1-A307-95D5-B721-D842FF03D3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203"/>
          <a:stretch/>
        </p:blipFill>
        <p:spPr>
          <a:xfrm>
            <a:off x="7070938" y="1760530"/>
            <a:ext cx="4523264" cy="444243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143241B-BB3A-A0D9-3D8E-2CA42BE3848E}"/>
              </a:ext>
            </a:extLst>
          </p:cNvPr>
          <p:cNvSpPr/>
          <p:nvPr/>
        </p:nvSpPr>
        <p:spPr>
          <a:xfrm>
            <a:off x="8753406" y="985012"/>
            <a:ext cx="485925" cy="407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926F9A-D669-E4C4-757E-D1931D9865DB}"/>
              </a:ext>
            </a:extLst>
          </p:cNvPr>
          <p:cNvCxnSpPr>
            <a:cxnSpLocks/>
          </p:cNvCxnSpPr>
          <p:nvPr/>
        </p:nvCxnSpPr>
        <p:spPr>
          <a:xfrm>
            <a:off x="8943975" y="655576"/>
            <a:ext cx="0" cy="3294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E6B24C6-1C4E-AD0C-E988-9BF38C4F6107}"/>
              </a:ext>
            </a:extLst>
          </p:cNvPr>
          <p:cNvCxnSpPr>
            <a:cxnSpLocks/>
          </p:cNvCxnSpPr>
          <p:nvPr/>
        </p:nvCxnSpPr>
        <p:spPr>
          <a:xfrm>
            <a:off x="8943975" y="655576"/>
            <a:ext cx="2953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1F12F6-0F62-476B-6EBB-CE0A993F54E2}"/>
              </a:ext>
            </a:extLst>
          </p:cNvPr>
          <p:cNvSpPr txBox="1"/>
          <p:nvPr/>
        </p:nvSpPr>
        <p:spPr>
          <a:xfrm>
            <a:off x="9083415" y="254294"/>
            <a:ext cx="20799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웨이브 아이콘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웨이브에 포함된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콘텐츠들로만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정렬</a:t>
            </a:r>
            <a:endParaRPr lang="en-US" altLang="ko-KR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웨이브의 랭킹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인기콘텐츠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불러옴</a:t>
            </a:r>
          </a:p>
        </p:txBody>
      </p:sp>
    </p:spTree>
    <p:extLst>
      <p:ext uri="{BB962C8B-B14F-4D97-AF65-F5344CB8AC3E}">
        <p14:creationId xmlns:p14="http://schemas.microsoft.com/office/powerpoint/2010/main" val="3059604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69293" y="2989763"/>
            <a:ext cx="175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영화창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UI]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2EF7BE8-E463-14E0-9758-11E8DD26FE2C}"/>
              </a:ext>
            </a:extLst>
          </p:cNvPr>
          <p:cNvCxnSpPr>
            <a:cxnSpLocks/>
          </p:cNvCxnSpPr>
          <p:nvPr/>
        </p:nvCxnSpPr>
        <p:spPr>
          <a:xfrm>
            <a:off x="6993088" y="3468595"/>
            <a:ext cx="267308" cy="4172"/>
          </a:xfrm>
          <a:prstGeom prst="straightConnector1">
            <a:avLst/>
          </a:prstGeom>
          <a:ln w="38100">
            <a:solidFill>
              <a:srgbClr val="1E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DEBB902-A15D-467B-8A57-137BC5A4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870" y="2182278"/>
            <a:ext cx="4943087" cy="912086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143241B-BB3A-A0D9-3D8E-2CA42BE3848E}"/>
              </a:ext>
            </a:extLst>
          </p:cNvPr>
          <p:cNvSpPr/>
          <p:nvPr/>
        </p:nvSpPr>
        <p:spPr>
          <a:xfrm>
            <a:off x="8751107" y="2427940"/>
            <a:ext cx="485925" cy="4071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0926F9A-D669-E4C4-757E-D1931D9865DB}"/>
              </a:ext>
            </a:extLst>
          </p:cNvPr>
          <p:cNvCxnSpPr>
            <a:cxnSpLocks/>
          </p:cNvCxnSpPr>
          <p:nvPr/>
        </p:nvCxnSpPr>
        <p:spPr>
          <a:xfrm>
            <a:off x="8941676" y="2098504"/>
            <a:ext cx="0" cy="329436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E6B24C6-1C4E-AD0C-E988-9BF38C4F6107}"/>
              </a:ext>
            </a:extLst>
          </p:cNvPr>
          <p:cNvCxnSpPr>
            <a:cxnSpLocks/>
          </p:cNvCxnSpPr>
          <p:nvPr/>
        </p:nvCxnSpPr>
        <p:spPr>
          <a:xfrm>
            <a:off x="8941676" y="2098504"/>
            <a:ext cx="295356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1F12F6-0F62-476B-6EBB-CE0A993F54E2}"/>
              </a:ext>
            </a:extLst>
          </p:cNvPr>
          <p:cNvSpPr txBox="1"/>
          <p:nvPr/>
        </p:nvSpPr>
        <p:spPr>
          <a:xfrm>
            <a:off x="9081115" y="1697222"/>
            <a:ext cx="2314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[OTT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클린된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포함된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콘텐츠들로만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정렬</a:t>
            </a:r>
            <a:endParaRPr lang="en-US" altLang="ko-KR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특정 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의 랭킹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개봉영화를 불러옴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CF5E73-90CB-370E-4589-036A9DEE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188" y="1212982"/>
            <a:ext cx="3033681" cy="49654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9D77E6-E664-19F5-0C86-ADED0D162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388" y="3710533"/>
            <a:ext cx="5226050" cy="5308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601E4D-184A-CF3E-C259-640BB773F8F6}"/>
              </a:ext>
            </a:extLst>
          </p:cNvPr>
          <p:cNvSpPr txBox="1"/>
          <p:nvPr/>
        </p:nvSpPr>
        <p:spPr>
          <a:xfrm>
            <a:off x="8079614" y="4341229"/>
            <a:ext cx="23148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장르별 태그 아이콘</a:t>
            </a:r>
            <a:r>
              <a:rPr lang="en-US" altLang="ko-KR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장르별로 태그 버튼을 상단에 배치하여</a:t>
            </a:r>
            <a:endParaRPr lang="en-US" altLang="ko-KR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9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9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원하는 장르별로 콘텐츠를 정렬</a:t>
            </a:r>
            <a:endParaRPr lang="en-US" altLang="ko-KR" sz="9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880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5" y="2989763"/>
            <a:ext cx="148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상세정보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작품정보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BB072B-D5D0-0E2C-5281-7188E106E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92" y="875918"/>
            <a:ext cx="5241420" cy="5588382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9A3D4DC-6A0D-7928-00D7-8A12A19350EE}"/>
              </a:ext>
            </a:extLst>
          </p:cNvPr>
          <p:cNvSpPr/>
          <p:nvPr/>
        </p:nvSpPr>
        <p:spPr>
          <a:xfrm>
            <a:off x="5491169" y="3799388"/>
            <a:ext cx="345275" cy="3463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48F05C0-FA40-E6A1-8DE6-A8EFDD6E31C2}"/>
              </a:ext>
            </a:extLst>
          </p:cNvPr>
          <p:cNvSpPr/>
          <p:nvPr/>
        </p:nvSpPr>
        <p:spPr>
          <a:xfrm>
            <a:off x="5859285" y="3806531"/>
            <a:ext cx="345275" cy="3463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C466D54-26E9-78C0-0EF7-B1B0BA419829}"/>
              </a:ext>
            </a:extLst>
          </p:cNvPr>
          <p:cNvSpPr/>
          <p:nvPr/>
        </p:nvSpPr>
        <p:spPr>
          <a:xfrm>
            <a:off x="6229506" y="3805443"/>
            <a:ext cx="345275" cy="34636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6E6470-C102-5A00-89EE-831D88D0694B}"/>
              </a:ext>
            </a:extLst>
          </p:cNvPr>
          <p:cNvSpPr txBox="1"/>
          <p:nvPr/>
        </p:nvSpPr>
        <p:spPr>
          <a:xfrm>
            <a:off x="4555331" y="4152899"/>
            <a:ext cx="126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보는중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보는중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시청중인 콘텐츠로 등록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F1FE65-30BE-3FE2-A253-865CE250F58B}"/>
              </a:ext>
            </a:extLst>
          </p:cNvPr>
          <p:cNvSpPr txBox="1"/>
          <p:nvPr/>
        </p:nvSpPr>
        <p:spPr>
          <a:xfrm>
            <a:off x="5615303" y="4145756"/>
            <a:ext cx="126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찜하기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찜하기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아이콘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관심 콘텐츠로 등록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34EE0-A84A-346C-289A-0BDD5BBF4F4B}"/>
              </a:ext>
            </a:extLst>
          </p:cNvPr>
          <p:cNvSpPr txBox="1"/>
          <p:nvPr/>
        </p:nvSpPr>
        <p:spPr>
          <a:xfrm>
            <a:off x="6665816" y="4124326"/>
            <a:ext cx="129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 해당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콘텐츠를 지원하는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플랫폼의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ICON 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표시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94C1A3-126D-2DD7-6413-63DE6726842F}"/>
              </a:ext>
            </a:extLst>
          </p:cNvPr>
          <p:cNvCxnSpPr>
            <a:cxnSpLocks/>
          </p:cNvCxnSpPr>
          <p:nvPr/>
        </p:nvCxnSpPr>
        <p:spPr>
          <a:xfrm>
            <a:off x="6574781" y="4028031"/>
            <a:ext cx="283219" cy="16058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D71EBCD-35CD-A7B1-EC44-846EA96A9056}"/>
              </a:ext>
            </a:extLst>
          </p:cNvPr>
          <p:cNvCxnSpPr>
            <a:cxnSpLocks/>
          </p:cNvCxnSpPr>
          <p:nvPr/>
        </p:nvCxnSpPr>
        <p:spPr>
          <a:xfrm flipH="1">
            <a:off x="5580831" y="4145756"/>
            <a:ext cx="120648" cy="1221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9117FCF-A025-65CC-53D0-8FFB74135805}"/>
              </a:ext>
            </a:extLst>
          </p:cNvPr>
          <p:cNvSpPr/>
          <p:nvPr/>
        </p:nvSpPr>
        <p:spPr>
          <a:xfrm>
            <a:off x="3577181" y="4565440"/>
            <a:ext cx="1282138" cy="2992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198748-8A9B-AFF1-E159-664A0FA68949}"/>
              </a:ext>
            </a:extLst>
          </p:cNvPr>
          <p:cNvSpPr txBox="1"/>
          <p:nvPr/>
        </p:nvSpPr>
        <p:spPr>
          <a:xfrm>
            <a:off x="2583361" y="4776773"/>
            <a:ext cx="140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작품정보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콘텐츠의 줄거리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장르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등장인물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연령등급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회차를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표시 </a:t>
            </a:r>
          </a:p>
        </p:txBody>
      </p:sp>
    </p:spTree>
    <p:extLst>
      <p:ext uri="{BB962C8B-B14F-4D97-AF65-F5344CB8AC3E}">
        <p14:creationId xmlns:p14="http://schemas.microsoft.com/office/powerpoint/2010/main" val="361985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5" y="2989763"/>
            <a:ext cx="148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상세정보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보는곳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088CBAC-EEEF-EFC7-5A7B-12DAC5F8B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66" y="875918"/>
            <a:ext cx="5297773" cy="55975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A198748-8A9B-AFF1-E159-664A0FA68949}"/>
              </a:ext>
            </a:extLst>
          </p:cNvPr>
          <p:cNvSpPr txBox="1"/>
          <p:nvPr/>
        </p:nvSpPr>
        <p:spPr>
          <a:xfrm>
            <a:off x="5741115" y="4826966"/>
            <a:ext cx="1407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보는 곳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콘텐츠를 지원하는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플랫폼들을 표시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ko-KR" altLang="en-US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52E2E7-3921-F7FD-4B08-9C1487FD6814}"/>
              </a:ext>
            </a:extLst>
          </p:cNvPr>
          <p:cNvSpPr/>
          <p:nvPr/>
        </p:nvSpPr>
        <p:spPr>
          <a:xfrm>
            <a:off x="4830909" y="4677358"/>
            <a:ext cx="1342481" cy="2992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CF7A303-FD99-5FF9-21F8-0C720596F511}"/>
              </a:ext>
            </a:extLst>
          </p:cNvPr>
          <p:cNvSpPr/>
          <p:nvPr/>
        </p:nvSpPr>
        <p:spPr>
          <a:xfrm>
            <a:off x="5755296" y="5315130"/>
            <a:ext cx="699722" cy="2462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74D6F-362A-17E5-9B16-9BE3FB17BAFC}"/>
              </a:ext>
            </a:extLst>
          </p:cNvPr>
          <p:cNvSpPr txBox="1"/>
          <p:nvPr/>
        </p:nvSpPr>
        <p:spPr>
          <a:xfrm>
            <a:off x="5338854" y="5571008"/>
            <a:ext cx="1555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정액제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정액제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해당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 사이트로 이동하여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플랫폼의 구독창으로 이동</a:t>
            </a:r>
          </a:p>
        </p:txBody>
      </p:sp>
    </p:spTree>
    <p:extLst>
      <p:ext uri="{BB962C8B-B14F-4D97-AF65-F5344CB8AC3E}">
        <p14:creationId xmlns:p14="http://schemas.microsoft.com/office/powerpoint/2010/main" val="1845193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5" y="2989763"/>
            <a:ext cx="148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상세정보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 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리뷰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273230-F2E7-C142-F181-5B0C8B64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646" y="875917"/>
            <a:ext cx="5037553" cy="57599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FD5196B-E84A-AC43-CB05-0D2C1D88965C}"/>
              </a:ext>
            </a:extLst>
          </p:cNvPr>
          <p:cNvSpPr/>
          <p:nvPr/>
        </p:nvSpPr>
        <p:spPr>
          <a:xfrm>
            <a:off x="6066423" y="4429709"/>
            <a:ext cx="1283068" cy="27564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ADA4890-1A93-AFEB-80F8-0669F8B232D5}"/>
              </a:ext>
            </a:extLst>
          </p:cNvPr>
          <p:cNvSpPr/>
          <p:nvPr/>
        </p:nvSpPr>
        <p:spPr>
          <a:xfrm>
            <a:off x="5340935" y="4826584"/>
            <a:ext cx="1283067" cy="4201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33FD68-E4FF-47CD-7F4C-7456DE541011}"/>
              </a:ext>
            </a:extLst>
          </p:cNvPr>
          <p:cNvSpPr/>
          <p:nvPr/>
        </p:nvSpPr>
        <p:spPr>
          <a:xfrm>
            <a:off x="5140911" y="5285372"/>
            <a:ext cx="1664702" cy="22801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26EE1E-CBCC-F1CE-A82D-37181BC3C22B}"/>
              </a:ext>
            </a:extLst>
          </p:cNvPr>
          <p:cNvSpPr txBox="1"/>
          <p:nvPr/>
        </p:nvSpPr>
        <p:spPr>
          <a:xfrm>
            <a:off x="6624002" y="4793431"/>
            <a:ext cx="1513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평점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별 아이콘을 통해 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콘텐츠의 평점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(0~5)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작성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ko-KR" altLang="en-US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C89FE-F1CE-5CA2-B84A-7F382189F458}"/>
              </a:ext>
            </a:extLst>
          </p:cNvPr>
          <p:cNvSpPr txBox="1"/>
          <p:nvPr/>
        </p:nvSpPr>
        <p:spPr>
          <a:xfrm>
            <a:off x="6367591" y="5387037"/>
            <a:ext cx="1664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리뷰쓰기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버튼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커뮤니티 페이지로 이동해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콘텐츠에 대한 리뷰를 작성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CB93C0-1C1E-ED0F-5008-113A06F91512}"/>
              </a:ext>
            </a:extLst>
          </p:cNvPr>
          <p:cNvSpPr/>
          <p:nvPr/>
        </p:nvSpPr>
        <p:spPr>
          <a:xfrm>
            <a:off x="3594258" y="5679424"/>
            <a:ext cx="1868330" cy="82377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4947BF-F190-1D92-FB49-424701E68B73}"/>
              </a:ext>
            </a:extLst>
          </p:cNvPr>
          <p:cNvSpPr txBox="1"/>
          <p:nvPr/>
        </p:nvSpPr>
        <p:spPr>
          <a:xfrm>
            <a:off x="5378440" y="5972144"/>
            <a:ext cx="1664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리뷰댓글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해당 컨텐츠에 대한 이용자들이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작성한 리뷰를 표시</a:t>
            </a:r>
          </a:p>
        </p:txBody>
      </p:sp>
    </p:spTree>
    <p:extLst>
      <p:ext uri="{BB962C8B-B14F-4D97-AF65-F5344CB8AC3E}">
        <p14:creationId xmlns:p14="http://schemas.microsoft.com/office/powerpoint/2010/main" val="3149523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5" y="2989763"/>
            <a:ext cx="16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</a:t>
            </a:r>
            <a:endParaRPr lang="en-US" altLang="ko-KR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-MY OTT UI]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BEBE7F8-B409-CC2B-7027-0D91BF12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52" y="912890"/>
            <a:ext cx="6621633" cy="5407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FADFD8-BC97-54E7-1233-F74128C07532}"/>
              </a:ext>
            </a:extLst>
          </p:cNvPr>
          <p:cNvSpPr txBox="1"/>
          <p:nvPr/>
        </p:nvSpPr>
        <p:spPr>
          <a:xfrm>
            <a:off x="9682504" y="4758390"/>
            <a:ext cx="15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구독중인 서비스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구독중인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플랫폼을 한눈에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볼수있도록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표시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2F5B6D-6BBD-541B-E6DB-8494199AFDF0}"/>
              </a:ext>
            </a:extLst>
          </p:cNvPr>
          <p:cNvSpPr/>
          <p:nvPr/>
        </p:nvSpPr>
        <p:spPr>
          <a:xfrm>
            <a:off x="4227667" y="4590853"/>
            <a:ext cx="5518675" cy="12584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DA4BC1-AF16-80D3-5096-AC868ED3613E}"/>
              </a:ext>
            </a:extLst>
          </p:cNvPr>
          <p:cNvSpPr/>
          <p:nvPr/>
        </p:nvSpPr>
        <p:spPr>
          <a:xfrm>
            <a:off x="8882903" y="5540178"/>
            <a:ext cx="799601" cy="1621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15FED5-1FC9-A681-15F2-65182695E93D}"/>
              </a:ext>
            </a:extLst>
          </p:cNvPr>
          <p:cNvCxnSpPr>
            <a:cxnSpLocks/>
          </p:cNvCxnSpPr>
          <p:nvPr/>
        </p:nvCxnSpPr>
        <p:spPr>
          <a:xfrm>
            <a:off x="9248131" y="5707719"/>
            <a:ext cx="0" cy="2969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0D7286-13AA-55C6-F161-32D891B3B165}"/>
              </a:ext>
            </a:extLst>
          </p:cNvPr>
          <p:cNvSpPr txBox="1"/>
          <p:nvPr/>
        </p:nvSpPr>
        <p:spPr>
          <a:xfrm>
            <a:off x="8473368" y="6012532"/>
            <a:ext cx="174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구독하러가기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구독하지 않은 서비스를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구독할수있도록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해당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 사이트의 구독창으로 이동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F1328DE-6BE7-3737-A2C8-5864ADBD3E9C}"/>
              </a:ext>
            </a:extLst>
          </p:cNvPr>
          <p:cNvSpPr/>
          <p:nvPr/>
        </p:nvSpPr>
        <p:spPr>
          <a:xfrm>
            <a:off x="7517431" y="3082728"/>
            <a:ext cx="283957" cy="270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C419AD-CD36-F48D-5FA7-4E11282C7CB1}"/>
              </a:ext>
            </a:extLst>
          </p:cNvPr>
          <p:cNvSpPr/>
          <p:nvPr/>
        </p:nvSpPr>
        <p:spPr>
          <a:xfrm>
            <a:off x="6408005" y="2133480"/>
            <a:ext cx="1084248" cy="1295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72869-96D8-AA48-E207-CA9FA6A6E48B}"/>
              </a:ext>
            </a:extLst>
          </p:cNvPr>
          <p:cNvSpPr txBox="1"/>
          <p:nvPr/>
        </p:nvSpPr>
        <p:spPr>
          <a:xfrm>
            <a:off x="6013004" y="1656018"/>
            <a:ext cx="178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 프로필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등록한 프로필 표시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프로필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사진 등록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수정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2A387-3D04-0EAF-3F21-EB2BFBB0A537}"/>
              </a:ext>
            </a:extLst>
          </p:cNvPr>
          <p:cNvSpPr txBox="1"/>
          <p:nvPr/>
        </p:nvSpPr>
        <p:spPr>
          <a:xfrm>
            <a:off x="7659409" y="2958641"/>
            <a:ext cx="15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닉네임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왼쪽 아이콘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이용자의 닉네임 수정 가능 </a:t>
            </a:r>
          </a:p>
        </p:txBody>
      </p:sp>
    </p:spTree>
    <p:extLst>
      <p:ext uri="{BB962C8B-B14F-4D97-AF65-F5344CB8AC3E}">
        <p14:creationId xmlns:p14="http://schemas.microsoft.com/office/powerpoint/2010/main" val="265499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310155" y="520507"/>
            <a:ext cx="4746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15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CONTENTS</a:t>
            </a:r>
            <a:endParaRPr lang="ko-KR" altLang="en-US" sz="2000" spc="15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0AAB60E-DE8C-3742-76C2-8190C36797F6}"/>
              </a:ext>
            </a:extLst>
          </p:cNvPr>
          <p:cNvGrpSpPr/>
          <p:nvPr/>
        </p:nvGrpSpPr>
        <p:grpSpPr>
          <a:xfrm>
            <a:off x="498677" y="458488"/>
            <a:ext cx="547589" cy="495301"/>
            <a:chOff x="5721348" y="912970"/>
            <a:chExt cx="547589" cy="49530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A23177A-4E32-9B9D-EDF4-A45A691A8827}"/>
                </a:ext>
              </a:extLst>
            </p:cNvPr>
            <p:cNvSpPr/>
            <p:nvPr/>
          </p:nvSpPr>
          <p:spPr>
            <a:xfrm>
              <a:off x="5721348" y="912970"/>
              <a:ext cx="495301" cy="495301"/>
            </a:xfrm>
            <a:prstGeom prst="ellipse">
              <a:avLst/>
            </a:pr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5400000" scaled="0"/>
            </a:gradFill>
            <a:ln>
              <a:noFill/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DF9877A-8641-B5C2-8734-E658A4006484}"/>
                </a:ext>
              </a:extLst>
            </p:cNvPr>
            <p:cNvSpPr/>
            <p:nvPr/>
          </p:nvSpPr>
          <p:spPr>
            <a:xfrm>
              <a:off x="5968998" y="912970"/>
              <a:ext cx="299939" cy="29993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glow rad="1016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B9F7F2-8070-3907-7F04-AA4B84C48399}"/>
              </a:ext>
            </a:extLst>
          </p:cNvPr>
          <p:cNvCxnSpPr>
            <a:cxnSpLocks/>
          </p:cNvCxnSpPr>
          <p:nvPr/>
        </p:nvCxnSpPr>
        <p:spPr>
          <a:xfrm>
            <a:off x="4867088" y="2334043"/>
            <a:ext cx="2457823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41FC9E-2255-DCB2-BAAA-613530C14A4F}"/>
              </a:ext>
            </a:extLst>
          </p:cNvPr>
          <p:cNvCxnSpPr>
            <a:cxnSpLocks/>
          </p:cNvCxnSpPr>
          <p:nvPr/>
        </p:nvCxnSpPr>
        <p:spPr>
          <a:xfrm>
            <a:off x="1403126" y="1397025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1F513A9-D976-D14C-02CE-4839947B6C71}"/>
              </a:ext>
            </a:extLst>
          </p:cNvPr>
          <p:cNvSpPr txBox="1"/>
          <p:nvPr/>
        </p:nvSpPr>
        <p:spPr>
          <a:xfrm>
            <a:off x="1207376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1</a:t>
            </a:r>
            <a:endParaRPr lang="ko-KR" altLang="en-US" sz="2400" dirty="0">
              <a:solidFill>
                <a:srgbClr val="2A52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0B0597-307D-9498-EDBF-A4B4FB02A85D}"/>
              </a:ext>
            </a:extLst>
          </p:cNvPr>
          <p:cNvSpPr txBox="1"/>
          <p:nvPr/>
        </p:nvSpPr>
        <p:spPr>
          <a:xfrm>
            <a:off x="1675397" y="1822768"/>
            <a:ext cx="2659535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개발목표</a:t>
            </a: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내용 및 범위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BABB7C-3FA5-8E14-25A0-C1F30F4C7384}"/>
              </a:ext>
            </a:extLst>
          </p:cNvPr>
          <p:cNvSpPr txBox="1"/>
          <p:nvPr/>
        </p:nvSpPr>
        <p:spPr>
          <a:xfrm>
            <a:off x="1701738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 네오 ExtraBold" panose="00000900000000000000" pitchFamily="2" charset="-127"/>
              </a:rPr>
              <a:t>프로젝트 개발목표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21CA3E-A864-025A-EFA9-568E2A877313}"/>
              </a:ext>
            </a:extLst>
          </p:cNvPr>
          <p:cNvCxnSpPr>
            <a:cxnSpLocks/>
          </p:cNvCxnSpPr>
          <p:nvPr/>
        </p:nvCxnSpPr>
        <p:spPr>
          <a:xfrm>
            <a:off x="4824105" y="1410219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E519EA-CAA6-DD93-AE5D-9FFAB90C1C75}"/>
              </a:ext>
            </a:extLst>
          </p:cNvPr>
          <p:cNvSpPr txBox="1"/>
          <p:nvPr/>
        </p:nvSpPr>
        <p:spPr>
          <a:xfrm>
            <a:off x="4659884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2</a:t>
            </a:r>
            <a:endParaRPr lang="ko-KR" altLang="en-US" sz="2400" dirty="0">
              <a:solidFill>
                <a:srgbClr val="2A52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EA6183-A054-0E63-BE5C-0F1CAB580979}"/>
              </a:ext>
            </a:extLst>
          </p:cNvPr>
          <p:cNvSpPr txBox="1"/>
          <p:nvPr/>
        </p:nvSpPr>
        <p:spPr>
          <a:xfrm>
            <a:off x="5145748" y="1799706"/>
            <a:ext cx="2659535" cy="1030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결과 피드백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변경사항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</a:pPr>
            <a:endParaRPr lang="ko-KR" altLang="en-US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BE2EDF-3212-CBE3-EF0B-9CB7BD064F7B}"/>
              </a:ext>
            </a:extLst>
          </p:cNvPr>
          <p:cNvSpPr txBox="1"/>
          <p:nvPr/>
        </p:nvSpPr>
        <p:spPr>
          <a:xfrm>
            <a:off x="5145748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 네오 ExtraBold" panose="00000900000000000000" pitchFamily="2" charset="-127"/>
              </a:rPr>
              <a:t>프로젝트 변경사항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67DBC8E-4356-41FA-D2ED-6CC0D85AF4CF}"/>
              </a:ext>
            </a:extLst>
          </p:cNvPr>
          <p:cNvCxnSpPr>
            <a:cxnSpLocks/>
          </p:cNvCxnSpPr>
          <p:nvPr/>
        </p:nvCxnSpPr>
        <p:spPr>
          <a:xfrm>
            <a:off x="8247310" y="1387283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530652-FF3A-9026-20EC-E4508E1639D6}"/>
              </a:ext>
            </a:extLst>
          </p:cNvPr>
          <p:cNvSpPr txBox="1"/>
          <p:nvPr/>
        </p:nvSpPr>
        <p:spPr>
          <a:xfrm>
            <a:off x="8069055" y="1361830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3</a:t>
            </a:r>
            <a:endParaRPr lang="ko-KR" altLang="en-US" sz="2400" dirty="0">
              <a:solidFill>
                <a:srgbClr val="2A52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400F83-6915-592F-9104-3C62D544402B}"/>
              </a:ext>
            </a:extLst>
          </p:cNvPr>
          <p:cNvSpPr txBox="1"/>
          <p:nvPr/>
        </p:nvSpPr>
        <p:spPr>
          <a:xfrm>
            <a:off x="8601565" y="1777329"/>
            <a:ext cx="2659535" cy="135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프로제트 개발 환경설정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UI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설계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en-US" altLang="ko-KR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AI</a:t>
            </a:r>
            <a:r>
              <a:rPr lang="ko-KR" altLang="en-US" sz="14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챗봇</a:t>
            </a: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설계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역할분담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207B03-0A80-5B2F-A8E5-5AB3D44408E7}"/>
              </a:ext>
            </a:extLst>
          </p:cNvPr>
          <p:cNvSpPr txBox="1"/>
          <p:nvPr/>
        </p:nvSpPr>
        <p:spPr>
          <a:xfrm>
            <a:off x="8554727" y="1407997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 네오 ExtraBold" panose="00000900000000000000" pitchFamily="2" charset="-127"/>
              </a:rPr>
              <a:t>프로젝트 진행내용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13E20-E5C2-5D05-3AB1-28BFA5031A31}"/>
              </a:ext>
            </a:extLst>
          </p:cNvPr>
          <p:cNvSpPr txBox="1"/>
          <p:nvPr/>
        </p:nvSpPr>
        <p:spPr>
          <a:xfrm>
            <a:off x="1728079" y="3971415"/>
            <a:ext cx="231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 네오 ExtraBold" panose="00000900000000000000" pitchFamily="2" charset="-127"/>
              </a:rPr>
              <a:t>프로젝트 수행일정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F3053-F597-264E-65E6-06BF13121786}"/>
              </a:ext>
            </a:extLst>
          </p:cNvPr>
          <p:cNvSpPr txBox="1"/>
          <p:nvPr/>
        </p:nvSpPr>
        <p:spPr>
          <a:xfrm>
            <a:off x="1854138" y="4409174"/>
            <a:ext cx="2659535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일정계획</a:t>
            </a:r>
            <a:endParaRPr lang="en-US" altLang="ko-KR" sz="14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F732C0-A7E6-6667-9C53-F9287FC3206F}"/>
              </a:ext>
            </a:extLst>
          </p:cNvPr>
          <p:cNvSpPr txBox="1"/>
          <p:nvPr/>
        </p:nvSpPr>
        <p:spPr>
          <a:xfrm>
            <a:off x="1207376" y="3888097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4</a:t>
            </a:r>
            <a:endParaRPr lang="ko-KR" altLang="en-US" sz="2400" dirty="0">
              <a:solidFill>
                <a:srgbClr val="2A52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B964AD1-78D8-BA84-917F-37441E79FAE1}"/>
              </a:ext>
            </a:extLst>
          </p:cNvPr>
          <p:cNvCxnSpPr>
            <a:cxnSpLocks/>
          </p:cNvCxnSpPr>
          <p:nvPr/>
        </p:nvCxnSpPr>
        <p:spPr>
          <a:xfrm>
            <a:off x="1403126" y="3905262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4401DA-146C-F69E-9285-094DB801C7C9}"/>
              </a:ext>
            </a:extLst>
          </p:cNvPr>
          <p:cNvSpPr txBox="1"/>
          <p:nvPr/>
        </p:nvSpPr>
        <p:spPr>
          <a:xfrm>
            <a:off x="5209498" y="3978197"/>
            <a:ext cx="2659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스퀘어 네오 ExtraBold" panose="00000900000000000000" pitchFamily="2" charset="-127"/>
              </a:rPr>
              <a:t>프로젝트 향후 진행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B1000A-85C0-1403-2EFF-F97CF0C25337}"/>
              </a:ext>
            </a:extLst>
          </p:cNvPr>
          <p:cNvSpPr txBox="1"/>
          <p:nvPr/>
        </p:nvSpPr>
        <p:spPr>
          <a:xfrm>
            <a:off x="4746642" y="3885864"/>
            <a:ext cx="520703" cy="461665"/>
          </a:xfrm>
          <a:prstGeom prst="rect">
            <a:avLst/>
          </a:prstGeom>
          <a:noFill/>
        </p:spPr>
        <p:txBody>
          <a:bodyPr wrap="square" lIns="180000" rIns="36000" rtlCol="0">
            <a:spAutoFit/>
          </a:bodyPr>
          <a:lstStyle/>
          <a:p>
            <a:r>
              <a:rPr lang="en-US" altLang="ko-KR" sz="2400" dirty="0">
                <a:solidFill>
                  <a:srgbClr val="2A529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5</a:t>
            </a:r>
            <a:endParaRPr lang="ko-KR" altLang="en-US" sz="2400" dirty="0">
              <a:solidFill>
                <a:srgbClr val="2A5298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2AF5F1-8340-7C2D-F59B-93860BA34390}"/>
              </a:ext>
            </a:extLst>
          </p:cNvPr>
          <p:cNvCxnSpPr>
            <a:cxnSpLocks/>
          </p:cNvCxnSpPr>
          <p:nvPr/>
        </p:nvCxnSpPr>
        <p:spPr>
          <a:xfrm>
            <a:off x="4920235" y="3885864"/>
            <a:ext cx="0" cy="4445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13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5" y="2989763"/>
            <a:ext cx="1617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</a:t>
            </a:r>
            <a:endParaRPr lang="en-US" altLang="ko-KR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-MY OTT UI]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BEBE7F8-B409-CC2B-7027-0D91BF12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52" y="912890"/>
            <a:ext cx="6621633" cy="54077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FADFD8-BC97-54E7-1233-F74128C07532}"/>
              </a:ext>
            </a:extLst>
          </p:cNvPr>
          <p:cNvSpPr txBox="1"/>
          <p:nvPr/>
        </p:nvSpPr>
        <p:spPr>
          <a:xfrm>
            <a:off x="9682504" y="4758390"/>
            <a:ext cx="15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구독중인 서비스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구독중인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플랫폼을 한눈에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볼수있도록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표시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2F5B6D-6BBD-541B-E6DB-8494199AFDF0}"/>
              </a:ext>
            </a:extLst>
          </p:cNvPr>
          <p:cNvSpPr/>
          <p:nvPr/>
        </p:nvSpPr>
        <p:spPr>
          <a:xfrm>
            <a:off x="4227667" y="4590853"/>
            <a:ext cx="5518675" cy="125840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6DA4BC1-AF16-80D3-5096-AC868ED3613E}"/>
              </a:ext>
            </a:extLst>
          </p:cNvPr>
          <p:cNvSpPr/>
          <p:nvPr/>
        </p:nvSpPr>
        <p:spPr>
          <a:xfrm>
            <a:off x="8882903" y="5540178"/>
            <a:ext cx="799601" cy="1621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15FED5-1FC9-A681-15F2-65182695E93D}"/>
              </a:ext>
            </a:extLst>
          </p:cNvPr>
          <p:cNvCxnSpPr>
            <a:cxnSpLocks/>
          </p:cNvCxnSpPr>
          <p:nvPr/>
        </p:nvCxnSpPr>
        <p:spPr>
          <a:xfrm>
            <a:off x="9248131" y="5707719"/>
            <a:ext cx="0" cy="296933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70D7286-13AA-55C6-F161-32D891B3B165}"/>
              </a:ext>
            </a:extLst>
          </p:cNvPr>
          <p:cNvSpPr txBox="1"/>
          <p:nvPr/>
        </p:nvSpPr>
        <p:spPr>
          <a:xfrm>
            <a:off x="8473368" y="6012532"/>
            <a:ext cx="1740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구독하러가기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구독하지 않은 서비스를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구독할수있도록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해당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 사이트의 구독창으로 이동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F1328DE-6BE7-3737-A2C8-5864ADBD3E9C}"/>
              </a:ext>
            </a:extLst>
          </p:cNvPr>
          <p:cNvSpPr/>
          <p:nvPr/>
        </p:nvSpPr>
        <p:spPr>
          <a:xfrm>
            <a:off x="7517431" y="3082728"/>
            <a:ext cx="283957" cy="27007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EC419AD-CD36-F48D-5FA7-4E11282C7CB1}"/>
              </a:ext>
            </a:extLst>
          </p:cNvPr>
          <p:cNvSpPr/>
          <p:nvPr/>
        </p:nvSpPr>
        <p:spPr>
          <a:xfrm>
            <a:off x="6408005" y="2133480"/>
            <a:ext cx="1084248" cy="1295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172869-96D8-AA48-E207-CA9FA6A6E48B}"/>
              </a:ext>
            </a:extLst>
          </p:cNvPr>
          <p:cNvSpPr txBox="1"/>
          <p:nvPr/>
        </p:nvSpPr>
        <p:spPr>
          <a:xfrm>
            <a:off x="6013004" y="1656018"/>
            <a:ext cx="1788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 프로필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등록한 프로필 표시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프로필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사진 등록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/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수정 가능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D2A387-3D04-0EAF-3F21-EB2BFBB0A537}"/>
              </a:ext>
            </a:extLst>
          </p:cNvPr>
          <p:cNvSpPr txBox="1"/>
          <p:nvPr/>
        </p:nvSpPr>
        <p:spPr>
          <a:xfrm>
            <a:off x="7659409" y="2958641"/>
            <a:ext cx="1513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닉네임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왼쪽 아이콘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클릭시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이용자의 닉네임 수정 가능 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E67443D-D086-916B-3AE1-12B0F4BF6063}"/>
              </a:ext>
            </a:extLst>
          </p:cNvPr>
          <p:cNvSpPr/>
          <p:nvPr/>
        </p:nvSpPr>
        <p:spPr>
          <a:xfrm>
            <a:off x="3580150" y="3674409"/>
            <a:ext cx="1658600" cy="3489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715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4" y="2989763"/>
            <a:ext cx="204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</a:t>
            </a:r>
            <a:endParaRPr lang="en-US" altLang="ko-KR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나의 커뮤니티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3F3DA8-2E2C-B44C-75C1-FB45ECFA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13" y="934227"/>
            <a:ext cx="6495534" cy="529824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A61CFA4-697F-0C78-87E5-DBC31EC65CC4}"/>
              </a:ext>
            </a:extLst>
          </p:cNvPr>
          <p:cNvSpPr/>
          <p:nvPr/>
        </p:nvSpPr>
        <p:spPr>
          <a:xfrm>
            <a:off x="5186340" y="3655359"/>
            <a:ext cx="1658600" cy="34895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5F3B1D2-048B-3162-58BF-9EA04FD1C1A6}"/>
              </a:ext>
            </a:extLst>
          </p:cNvPr>
          <p:cNvSpPr/>
          <p:nvPr/>
        </p:nvSpPr>
        <p:spPr>
          <a:xfrm>
            <a:off x="3573713" y="4129090"/>
            <a:ext cx="2935466" cy="19786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AD344-4EC9-C7D0-6D21-A3352A5E5738}"/>
              </a:ext>
            </a:extLst>
          </p:cNvPr>
          <p:cNvSpPr txBox="1"/>
          <p:nvPr/>
        </p:nvSpPr>
        <p:spPr>
          <a:xfrm>
            <a:off x="6456792" y="4425893"/>
            <a:ext cx="179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나의 커뮤니티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작성한 커뮤니티의 댓글과 게시물을 모두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볼수있도록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표시</a:t>
            </a:r>
          </a:p>
        </p:txBody>
      </p:sp>
    </p:spTree>
    <p:extLst>
      <p:ext uri="{BB962C8B-B14F-4D97-AF65-F5344CB8AC3E}">
        <p14:creationId xmlns:p14="http://schemas.microsoft.com/office/powerpoint/2010/main" val="43186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4" y="2989763"/>
            <a:ext cx="183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</a:t>
            </a:r>
            <a:endParaRPr lang="en-US" altLang="ko-KR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관심목록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B6B86CA-94B0-1A48-F111-F1BB83E33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483" y="949089"/>
            <a:ext cx="6759372" cy="5493208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568560-DF68-01A7-1CF4-0F907301B73C}"/>
              </a:ext>
            </a:extLst>
          </p:cNvPr>
          <p:cNvSpPr/>
          <p:nvPr/>
        </p:nvSpPr>
        <p:spPr>
          <a:xfrm>
            <a:off x="6894168" y="3788709"/>
            <a:ext cx="1692619" cy="36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E038DA-47FF-466F-C0BF-7568C9844E61}"/>
              </a:ext>
            </a:extLst>
          </p:cNvPr>
          <p:cNvSpPr txBox="1"/>
          <p:nvPr/>
        </p:nvSpPr>
        <p:spPr>
          <a:xfrm>
            <a:off x="7998042" y="4061636"/>
            <a:ext cx="179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관심목록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찜한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콘텐츠들을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 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콘텐츠를 포함하여 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한눈에 볼 </a:t>
            </a:r>
            <a:r>
              <a:rPr lang="ko-KR" altLang="en-US" sz="800" dirty="0" err="1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수있도록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표시</a:t>
            </a:r>
          </a:p>
        </p:txBody>
      </p:sp>
    </p:spTree>
    <p:extLst>
      <p:ext uri="{BB962C8B-B14F-4D97-AF65-F5344CB8AC3E}">
        <p14:creationId xmlns:p14="http://schemas.microsoft.com/office/powerpoint/2010/main" val="3507317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620989" y="5794003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UI</a:t>
            </a:r>
            <a:r>
              <a:rPr lang="ko-KR" altLang="en-US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D3ED7A-B626-BF92-E9A3-E4C238D4B515}"/>
              </a:ext>
            </a:extLst>
          </p:cNvPr>
          <p:cNvSpPr txBox="1"/>
          <p:nvPr/>
        </p:nvSpPr>
        <p:spPr>
          <a:xfrm>
            <a:off x="1020374" y="2989763"/>
            <a:ext cx="21271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ko-KR" altLang="en-US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마이페이지</a:t>
            </a:r>
            <a:endParaRPr lang="en-US" altLang="ko-KR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시청중인콘텐츠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UI]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938349-8ED8-06E5-2B40-CA6ED96F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824" y="954862"/>
            <a:ext cx="6597999" cy="53923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E038DA-47FF-466F-C0BF-7568C9844E61}"/>
              </a:ext>
            </a:extLst>
          </p:cNvPr>
          <p:cNvSpPr txBox="1"/>
          <p:nvPr/>
        </p:nvSpPr>
        <p:spPr>
          <a:xfrm>
            <a:off x="8381760" y="4126681"/>
            <a:ext cx="1791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[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시청중인 콘텐츠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]</a:t>
            </a: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이용자가 시청중인 콘텐츠를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모든 </a:t>
            </a:r>
            <a:r>
              <a:rPr lang="en-US" altLang="ko-KR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OTT</a:t>
            </a:r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플랫폼의 콘텐츠를 </a:t>
            </a:r>
            <a:endParaRPr lang="en-US" altLang="ko-KR" sz="800" dirty="0">
              <a:solidFill>
                <a:schemeClr val="bg1"/>
              </a:solidFill>
              <a:highlight>
                <a:srgbClr val="000000"/>
              </a:highlight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  <a:highlight>
                  <a:srgbClr val="000000"/>
                </a:highlight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포함하여 한눈에 볼 수 있도록 표시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568560-DF68-01A7-1CF4-0F907301B73C}"/>
              </a:ext>
            </a:extLst>
          </p:cNvPr>
          <p:cNvSpPr/>
          <p:nvPr/>
        </p:nvSpPr>
        <p:spPr>
          <a:xfrm>
            <a:off x="8540620" y="3764871"/>
            <a:ext cx="1586203" cy="3618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-21771" y="-8694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903169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3" y="2509299"/>
            <a:ext cx="127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AI</a:t>
            </a:r>
            <a:r>
              <a:rPr lang="ko-KR" altLang="en-US" sz="2400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챗봇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5" name="KakaoTalk_20240507_175807588">
            <a:hlinkClick r:id="" action="ppaction://media"/>
            <a:extLst>
              <a:ext uri="{FF2B5EF4-FFF2-40B4-BE49-F238E27FC236}">
                <a16:creationId xmlns:a16="http://schemas.microsoft.com/office/drawing/2014/main" id="{AF9CC50E-E7C5-E4EE-8BCB-BBD16176B5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01584" y="1025113"/>
            <a:ext cx="4185419" cy="55224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88069-7688-7389-12BB-5B8FBA069B1A}"/>
              </a:ext>
            </a:extLst>
          </p:cNvPr>
          <p:cNvSpPr txBox="1"/>
          <p:nvPr/>
        </p:nvSpPr>
        <p:spPr>
          <a:xfrm>
            <a:off x="1020374" y="2989763"/>
            <a:ext cx="212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[</a:t>
            </a:r>
            <a:r>
              <a:rPr lang="en-US" altLang="ko-KR" b="1" dirty="0" err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Moviechatbot</a:t>
            </a:r>
            <a:r>
              <a:rPr lang="en-US" altLang="ko-KR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97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역할분담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336D58-BA00-93F1-B803-E758D17EAEA4}"/>
              </a:ext>
            </a:extLst>
          </p:cNvPr>
          <p:cNvGrpSpPr/>
          <p:nvPr/>
        </p:nvGrpSpPr>
        <p:grpSpPr>
          <a:xfrm>
            <a:off x="8585469" y="1867657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645ECCBB-D272-7CB6-AC7C-C77BCDB1C7DF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CECA46BC-2109-4B16-FD08-CF5643723726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박수인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조원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3D8791E-BE3A-2653-3DC3-C43768C2E276}"/>
              </a:ext>
            </a:extLst>
          </p:cNvPr>
          <p:cNvGrpSpPr/>
          <p:nvPr/>
        </p:nvGrpSpPr>
        <p:grpSpPr>
          <a:xfrm>
            <a:off x="4823064" y="1867657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68A2E955-68C2-7506-153E-529C714FC2E2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EA642C8D-7670-D752-B020-C6B01D596E61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조채은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조원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E98F429-B3FF-FE7F-D467-BDAFF2643D21}"/>
              </a:ext>
            </a:extLst>
          </p:cNvPr>
          <p:cNvGrpSpPr/>
          <p:nvPr/>
        </p:nvGrpSpPr>
        <p:grpSpPr>
          <a:xfrm>
            <a:off x="1060659" y="1867657"/>
            <a:ext cx="2545868" cy="3328150"/>
            <a:chOff x="1219198" y="1413282"/>
            <a:chExt cx="3348990" cy="3761016"/>
          </a:xfrm>
          <a:effectLst>
            <a:outerShdw blurRad="50800" dist="50800" dir="2700000" algn="tl" rotWithShape="0">
              <a:schemeClr val="bg1">
                <a:lumMod val="85000"/>
                <a:alpha val="40000"/>
              </a:schemeClr>
            </a:outerShdw>
          </a:effectLst>
        </p:grpSpPr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0182DAEC-7305-B119-0ABC-A4C61F572635}"/>
                </a:ext>
              </a:extLst>
            </p:cNvPr>
            <p:cNvSpPr/>
            <p:nvPr/>
          </p:nvSpPr>
          <p:spPr>
            <a:xfrm>
              <a:off x="1219198" y="1413282"/>
              <a:ext cx="3348990" cy="3112452"/>
            </a:xfrm>
            <a:custGeom>
              <a:avLst/>
              <a:gdLst>
                <a:gd name="connsiteX0" fmla="*/ 158139 w 3348990"/>
                <a:gd name="connsiteY0" fmla="*/ 0 h 3112452"/>
                <a:gd name="connsiteX1" fmla="*/ 3190851 w 3348990"/>
                <a:gd name="connsiteY1" fmla="*/ 0 h 3112452"/>
                <a:gd name="connsiteX2" fmla="*/ 3348990 w 3348990"/>
                <a:gd name="connsiteY2" fmla="*/ 158139 h 3112452"/>
                <a:gd name="connsiteX3" fmla="*/ 3348990 w 3348990"/>
                <a:gd name="connsiteY3" fmla="*/ 3112452 h 3112452"/>
                <a:gd name="connsiteX4" fmla="*/ 0 w 3348990"/>
                <a:gd name="connsiteY4" fmla="*/ 3112452 h 3112452"/>
                <a:gd name="connsiteX5" fmla="*/ 0 w 3348990"/>
                <a:gd name="connsiteY5" fmla="*/ 158139 h 3112452"/>
                <a:gd name="connsiteX6" fmla="*/ 158139 w 3348990"/>
                <a:gd name="connsiteY6" fmla="*/ 0 h 3112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8990" h="3112452">
                  <a:moveTo>
                    <a:pt x="158139" y="0"/>
                  </a:moveTo>
                  <a:lnTo>
                    <a:pt x="3190851" y="0"/>
                  </a:lnTo>
                  <a:cubicBezTo>
                    <a:pt x="3278189" y="0"/>
                    <a:pt x="3348990" y="70801"/>
                    <a:pt x="3348990" y="158139"/>
                  </a:cubicBezTo>
                  <a:lnTo>
                    <a:pt x="3348990" y="3112452"/>
                  </a:lnTo>
                  <a:lnTo>
                    <a:pt x="0" y="3112452"/>
                  </a:lnTo>
                  <a:lnTo>
                    <a:pt x="0" y="158139"/>
                  </a:lnTo>
                  <a:cubicBezTo>
                    <a:pt x="0" y="70801"/>
                    <a:pt x="70801" y="0"/>
                    <a:pt x="15813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62611218-F667-34A2-3F8C-36203668EAC1}"/>
                </a:ext>
              </a:extLst>
            </p:cNvPr>
            <p:cNvSpPr/>
            <p:nvPr/>
          </p:nvSpPr>
          <p:spPr>
            <a:xfrm>
              <a:off x="1219198" y="4526280"/>
              <a:ext cx="3348990" cy="648018"/>
            </a:xfrm>
            <a:custGeom>
              <a:avLst/>
              <a:gdLst>
                <a:gd name="connsiteX0" fmla="*/ 0 w 3348990"/>
                <a:gd name="connsiteY0" fmla="*/ 0 h 510858"/>
                <a:gd name="connsiteX1" fmla="*/ 3348990 w 3348990"/>
                <a:gd name="connsiteY1" fmla="*/ 0 h 510858"/>
                <a:gd name="connsiteX2" fmla="*/ 3348990 w 3348990"/>
                <a:gd name="connsiteY2" fmla="*/ 352719 h 510858"/>
                <a:gd name="connsiteX3" fmla="*/ 3190851 w 3348990"/>
                <a:gd name="connsiteY3" fmla="*/ 510858 h 510858"/>
                <a:gd name="connsiteX4" fmla="*/ 158139 w 3348990"/>
                <a:gd name="connsiteY4" fmla="*/ 510858 h 510858"/>
                <a:gd name="connsiteX5" fmla="*/ 0 w 3348990"/>
                <a:gd name="connsiteY5" fmla="*/ 352719 h 51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8990" h="510858">
                  <a:moveTo>
                    <a:pt x="0" y="0"/>
                  </a:moveTo>
                  <a:lnTo>
                    <a:pt x="3348990" y="0"/>
                  </a:lnTo>
                  <a:lnTo>
                    <a:pt x="3348990" y="352719"/>
                  </a:lnTo>
                  <a:cubicBezTo>
                    <a:pt x="3348990" y="440057"/>
                    <a:pt x="3278189" y="510858"/>
                    <a:pt x="3190851" y="510858"/>
                  </a:cubicBezTo>
                  <a:lnTo>
                    <a:pt x="158139" y="510858"/>
                  </a:lnTo>
                  <a:cubicBezTo>
                    <a:pt x="70801" y="510858"/>
                    <a:pt x="0" y="440057"/>
                    <a:pt x="0" y="352719"/>
                  </a:cubicBezTo>
                  <a:close/>
                </a:path>
              </a:pathLst>
            </a:custGeom>
            <a:gradFill>
              <a:gsLst>
                <a:gs pos="0">
                  <a:srgbClr val="1E3C72"/>
                </a:gs>
                <a:gs pos="100000">
                  <a:srgbClr val="2A5298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dirty="0" err="1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남강민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(</a:t>
              </a:r>
              <a:r>
                <a:rPr lang="ko-KR" altLang="en-US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조장</a:t>
              </a:r>
              <a:r>
                <a:rPr lang="en-US" altLang="ko-KR" sz="1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)</a:t>
              </a:r>
              <a:endPara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BD14EFA0-443C-690C-B1FD-09696BE359A2}"/>
              </a:ext>
            </a:extLst>
          </p:cNvPr>
          <p:cNvSpPr/>
          <p:nvPr/>
        </p:nvSpPr>
        <p:spPr>
          <a:xfrm>
            <a:off x="1448589" y="2388032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0A3AE74-78B7-7DB9-EBFF-7D35BACE94B3}"/>
              </a:ext>
            </a:extLst>
          </p:cNvPr>
          <p:cNvSpPr/>
          <p:nvPr/>
        </p:nvSpPr>
        <p:spPr>
          <a:xfrm>
            <a:off x="5216464" y="2388032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7186145-FF3A-CC5D-B776-80F8B3ABEF64}"/>
              </a:ext>
            </a:extLst>
          </p:cNvPr>
          <p:cNvSpPr/>
          <p:nvPr/>
        </p:nvSpPr>
        <p:spPr>
          <a:xfrm>
            <a:off x="8978869" y="2388032"/>
            <a:ext cx="1759068" cy="175906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D7D2B06E-A54C-116C-99DC-E9E0827840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93" y="2547566"/>
            <a:ext cx="1440000" cy="144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C6A0EE9-2043-0B9C-2F0D-9CE2B08CAD5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80" y="2524772"/>
            <a:ext cx="1440000" cy="144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5FE64D-8DF7-1F98-A516-AB940DDD7E3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338" y="2524772"/>
            <a:ext cx="1440000" cy="14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EA7F65-BDF6-DF01-7A54-7FCBDC169835}"/>
              </a:ext>
            </a:extLst>
          </p:cNvPr>
          <p:cNvSpPr txBox="1"/>
          <p:nvPr/>
        </p:nvSpPr>
        <p:spPr>
          <a:xfrm>
            <a:off x="912679" y="5284520"/>
            <a:ext cx="2975076" cy="86793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웹크롤링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자동화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개발환경구축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DB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구축 및 관리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콘텐츠 추천 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알고리즘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UI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간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연결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792823-3B60-3268-DA07-909C8FE586D8}"/>
              </a:ext>
            </a:extLst>
          </p:cNvPr>
          <p:cNvSpPr txBox="1"/>
          <p:nvPr/>
        </p:nvSpPr>
        <p:spPr>
          <a:xfrm>
            <a:off x="4704447" y="5284520"/>
            <a:ext cx="2975076" cy="59445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UI/UX, 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 연동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 및 인증 시스템 구현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143CE9-3638-905D-FE27-203B66FFA5F4}"/>
              </a:ext>
            </a:extLst>
          </p:cNvPr>
          <p:cNvSpPr txBox="1"/>
          <p:nvPr/>
        </p:nvSpPr>
        <p:spPr>
          <a:xfrm>
            <a:off x="8651725" y="5284520"/>
            <a:ext cx="2975076" cy="3359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서버 구축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AI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API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C930E-5070-169F-6B5C-78ABC3B485A9}"/>
              </a:ext>
            </a:extLst>
          </p:cNvPr>
          <p:cNvSpPr txBox="1"/>
          <p:nvPr/>
        </p:nvSpPr>
        <p:spPr>
          <a:xfrm>
            <a:off x="912679" y="6018903"/>
            <a:ext cx="2975076" cy="3359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회의록 작성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796D64-A5B7-2C76-45EB-B3C06BAC8AE2}"/>
              </a:ext>
            </a:extLst>
          </p:cNvPr>
          <p:cNvSpPr txBox="1"/>
          <p:nvPr/>
        </p:nvSpPr>
        <p:spPr>
          <a:xfrm>
            <a:off x="4704447" y="5850940"/>
            <a:ext cx="2975076" cy="3359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spc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B56284-FACA-A635-57A8-5C12F4F3AF99}"/>
              </a:ext>
            </a:extLst>
          </p:cNvPr>
          <p:cNvSpPr txBox="1"/>
          <p:nvPr/>
        </p:nvSpPr>
        <p:spPr>
          <a:xfrm>
            <a:off x="8651725" y="5612453"/>
            <a:ext cx="2975076" cy="3359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203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수행 일정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48941D1-A7A1-5224-DD76-962D6571C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80967"/>
              </p:ext>
            </p:extLst>
          </p:nvPr>
        </p:nvGraphicFramePr>
        <p:xfrm>
          <a:off x="1771674" y="1016419"/>
          <a:ext cx="9201130" cy="5420931"/>
        </p:xfrm>
        <a:graphic>
          <a:graphicData uri="http://schemas.openxmlformats.org/drawingml/2006/table">
            <a:tbl>
              <a:tblPr/>
              <a:tblGrid>
                <a:gridCol w="289573">
                  <a:extLst>
                    <a:ext uri="{9D8B030D-6E8A-4147-A177-3AD203B41FA5}">
                      <a16:colId xmlns:a16="http://schemas.microsoft.com/office/drawing/2014/main" val="2739417959"/>
                    </a:ext>
                  </a:extLst>
                </a:gridCol>
                <a:gridCol w="1484584">
                  <a:extLst>
                    <a:ext uri="{9D8B030D-6E8A-4147-A177-3AD203B41FA5}">
                      <a16:colId xmlns:a16="http://schemas.microsoft.com/office/drawing/2014/main" val="3356282983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78796342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1824682391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555414153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159937558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993029080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284931160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1659392422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757196920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708251096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3266228455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3228588043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3039979914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822703590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284497877"/>
                    </a:ext>
                  </a:extLst>
                </a:gridCol>
                <a:gridCol w="286112">
                  <a:extLst>
                    <a:ext uri="{9D8B030D-6E8A-4147-A177-3AD203B41FA5}">
                      <a16:colId xmlns:a16="http://schemas.microsoft.com/office/drawing/2014/main" val="4085722445"/>
                    </a:ext>
                  </a:extLst>
                </a:gridCol>
                <a:gridCol w="452046">
                  <a:extLst>
                    <a:ext uri="{9D8B030D-6E8A-4147-A177-3AD203B41FA5}">
                      <a16:colId xmlns:a16="http://schemas.microsoft.com/office/drawing/2014/main" val="123479186"/>
                    </a:ext>
                  </a:extLst>
                </a:gridCol>
                <a:gridCol w="2683247">
                  <a:extLst>
                    <a:ext uri="{9D8B030D-6E8A-4147-A177-3AD203B41FA5}">
                      <a16:colId xmlns:a16="http://schemas.microsoft.com/office/drawing/2014/main" val="2020077604"/>
                    </a:ext>
                  </a:extLst>
                </a:gridCol>
              </a:tblGrid>
              <a:tr h="2292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No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프로젝트 활동 내용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추진 일정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기간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(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주</a:t>
                      </a: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추진 방법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193536"/>
                  </a:ext>
                </a:extLst>
              </a:tr>
              <a:tr h="229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4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5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6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7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8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9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10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12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13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077311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1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프로젝트 계획 및 구상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제공된 주제 탐색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인터넷 정보 수집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웹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크롤링을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 이용한 자료 수집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889089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727263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43400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2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DB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수집 및 모델 구성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개발환경 구축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base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Django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프로젝트를 생성</a:t>
                      </a:r>
                    </a:p>
                    <a:p>
                      <a:pPr algn="ctr" fontAlgn="base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AWS EC2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인스턴스를 생성하고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MySQL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을 설치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프로젝트에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MySQL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을 연동</a:t>
                      </a:r>
                    </a:p>
                    <a:p>
                      <a:pPr algn="ctr" fontAlgn="base" latinLnBrk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프로젝트를 위한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를 구축 </a:t>
                      </a:r>
                    </a:p>
                    <a:p>
                      <a:pPr algn="ctr" fontAlgn="base" latinLnBrk="1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구축한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를 바탕으로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Django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프로젝트에서의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DB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관련 파일을 설정</a:t>
                      </a:r>
                    </a:p>
                    <a:p>
                      <a:pPr algn="ctr" fontAlgn="base" latinLnBrk="1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TMDB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의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Open API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를 사용하여 데이터를 수집하고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DB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에 저장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268730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6966096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844477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3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UI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설계 및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인공지능테스트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Figma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를 이용하여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UI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를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설계중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. (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메인화면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로그인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회원가입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마이페이지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검색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컨텐츠 상세정보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챗봇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  <a:cs typeface="+mn-cs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6154026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6626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16904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4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활용 웹사이트 제작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관련 문헌 및 인터넷 정보 수집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282978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993935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539439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5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서버 구성 및 테스트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관련 문헌 및 인터넷 정보 수집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953386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67673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602830"/>
                  </a:ext>
                </a:extLst>
              </a:tr>
              <a:tr h="26206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6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13972" marR="13972" marT="13972" marB="139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프로젝트 최종 점검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나눔스퀘어 네오 Bold" panose="00000800000000000000" pitchFamily="2" charset="-127"/>
                          <a:ea typeface="나눔스퀘어 네오 Bold" panose="00000800000000000000" pitchFamily="2" charset="-127"/>
                        </a:rPr>
                        <a:t>-</a:t>
                      </a: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844774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724144"/>
                  </a:ext>
                </a:extLst>
              </a:tr>
              <a:tr h="262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나눔스퀘어 네오 Bold" panose="00000800000000000000" pitchFamily="2" charset="-127"/>
                        <a:ea typeface="나눔스퀘어 네오 Bold" panose="00000800000000000000" pitchFamily="2" charset="-127"/>
                      </a:endParaRPr>
                    </a:p>
                  </a:txBody>
                  <a:tcPr marL="28043" marR="28043" marT="28043" marB="2804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96106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AFFF604-D026-673F-6978-4CB338DF4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2462" y="1016851"/>
            <a:ext cx="22236877" cy="5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668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5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향후 진행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69" y="6150761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>
            <a:spLocks/>
          </p:cNvSpPr>
          <p:nvPr/>
        </p:nvSpPr>
        <p:spPr>
          <a:xfrm>
            <a:off x="5143494" y="2082594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>
            <a:normAutofit/>
          </a:bodyPr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400" spc="5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챗봇구현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>
            <a:spLocks/>
          </p:cNvSpPr>
          <p:nvPr/>
        </p:nvSpPr>
        <p:spPr>
          <a:xfrm>
            <a:off x="5143492" y="3172347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>
            <a:normAutofit/>
          </a:bodyPr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추천알고리즘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>
            <a:spLocks/>
          </p:cNvSpPr>
          <p:nvPr/>
        </p:nvSpPr>
        <p:spPr>
          <a:xfrm>
            <a:off x="4672681" y="2586985"/>
            <a:ext cx="3684837" cy="437043"/>
          </a:xfrm>
          <a:prstGeom prst="rect">
            <a:avLst/>
          </a:prstGeom>
          <a:noFill/>
        </p:spPr>
        <p:txBody>
          <a:bodyPr vert="horz" wrap="square" lIns="144000" rtlCol="0" anchor="ctr" anchorCtr="0">
            <a:norm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err="1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챗봇을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구현하고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적용하여 나타내기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3E991-D1D5-C777-8BB3-AAC8560E4EE4}"/>
              </a:ext>
            </a:extLst>
          </p:cNvPr>
          <p:cNvSpPr txBox="1">
            <a:spLocks/>
          </p:cNvSpPr>
          <p:nvPr/>
        </p:nvSpPr>
        <p:spPr>
          <a:xfrm>
            <a:off x="4008027" y="3648835"/>
            <a:ext cx="4718966" cy="437043"/>
          </a:xfrm>
          <a:prstGeom prst="rect">
            <a:avLst/>
          </a:prstGeom>
          <a:noFill/>
        </p:spPr>
        <p:txBody>
          <a:bodyPr vert="horz" wrap="square" lIns="144000" rtlCol="0" anchor="ctr" anchorCtr="0">
            <a:norm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기반 필터링 알고리즘 </a:t>
            </a:r>
            <a:r>
              <a:rPr lang="en-US" altLang="ko-KR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적용하여 나타내기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E74CD630-FB0D-6674-12A4-72E3F624A961}"/>
              </a:ext>
            </a:extLst>
          </p:cNvPr>
          <p:cNvSpPr>
            <a:spLocks/>
          </p:cNvSpPr>
          <p:nvPr/>
        </p:nvSpPr>
        <p:spPr>
          <a:xfrm>
            <a:off x="5143492" y="4143091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>
            <a:normAutofit/>
          </a:bodyPr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커뮤니티 </a:t>
            </a:r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11FFD-1D03-7BAA-1337-4D2641CC7305}"/>
              </a:ext>
            </a:extLst>
          </p:cNvPr>
          <p:cNvSpPr txBox="1">
            <a:spLocks/>
          </p:cNvSpPr>
          <p:nvPr/>
        </p:nvSpPr>
        <p:spPr>
          <a:xfrm>
            <a:off x="4845503" y="4528076"/>
            <a:ext cx="2650707" cy="437043"/>
          </a:xfrm>
          <a:prstGeom prst="rect">
            <a:avLst/>
          </a:prstGeom>
          <a:noFill/>
        </p:spPr>
        <p:txBody>
          <a:bodyPr vert="horz" wrap="square" lIns="144000" rtlCol="0" anchor="ctr" anchorCtr="0">
            <a:normAutofit/>
          </a:bodyPr>
          <a:lstStyle/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커뮤니티 게시판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댓글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제작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B4005745-1845-F4CF-26DE-1E4DB407E4A9}"/>
              </a:ext>
            </a:extLst>
          </p:cNvPr>
          <p:cNvSpPr>
            <a:spLocks/>
          </p:cNvSpPr>
          <p:nvPr/>
        </p:nvSpPr>
        <p:spPr>
          <a:xfrm>
            <a:off x="5139553" y="5042709"/>
            <a:ext cx="2054731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>
            <a:normAutofit/>
          </a:bodyPr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 계정 연동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964431-9C86-F2C3-63A6-5C8AEAEA940A}"/>
              </a:ext>
            </a:extLst>
          </p:cNvPr>
          <p:cNvSpPr txBox="1">
            <a:spLocks/>
          </p:cNvSpPr>
          <p:nvPr/>
        </p:nvSpPr>
        <p:spPr>
          <a:xfrm>
            <a:off x="4152145" y="5400140"/>
            <a:ext cx="4029546" cy="1471172"/>
          </a:xfrm>
          <a:prstGeom prst="rect">
            <a:avLst/>
          </a:prstGeom>
          <a:noFill/>
        </p:spPr>
        <p:txBody>
          <a:bodyPr vert="horz" wrap="square" lIns="144000" rtlCol="0" anchor="ctr" anchorCtr="0">
            <a:norm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실제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사용자의 시청기록을 수집하기 위해서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플랫폼에 실제 구독중인 계정을 이용하여 연동과 자동화를 </a:t>
            </a:r>
            <a:r>
              <a:rPr lang="ko-KR" altLang="en-US" sz="14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진행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0" marR="0" indent="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7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>
            <a:spLocks/>
          </p:cNvSpPr>
          <p:nvPr/>
        </p:nvSpPr>
        <p:spPr>
          <a:xfrm>
            <a:off x="5139553" y="942661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0">
            <a:normAutofit/>
          </a:bodyPr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기능 구현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>
            <a:spLocks/>
          </p:cNvSpPr>
          <p:nvPr/>
        </p:nvSpPr>
        <p:spPr>
          <a:xfrm>
            <a:off x="3970600" y="1472546"/>
            <a:ext cx="4718966" cy="437043"/>
          </a:xfrm>
          <a:prstGeom prst="rect">
            <a:avLst/>
          </a:prstGeom>
          <a:noFill/>
        </p:spPr>
        <p:txBody>
          <a:bodyPr vert="horz" wrap="square" lIns="144000" rtlCol="0" anchor="ctr" anchorCtr="0">
            <a:norm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검색 기능을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에 적용하여 나타내기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860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6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QnA</a:t>
            </a:r>
            <a:endParaRPr lang="ko-KR" altLang="en-US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0DA80E-695D-3FAC-3A09-EE50723F308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1" y="2647688"/>
            <a:ext cx="3096410" cy="309641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EE4A01-11DA-442A-3FBD-E8EC90674A04}"/>
              </a:ext>
            </a:extLst>
          </p:cNvPr>
          <p:cNvGrpSpPr/>
          <p:nvPr/>
        </p:nvGrpSpPr>
        <p:grpSpPr>
          <a:xfrm>
            <a:off x="1359026" y="1282797"/>
            <a:ext cx="5603858" cy="2806296"/>
            <a:chOff x="1359026" y="1282797"/>
            <a:chExt cx="5603858" cy="2806296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4E3B8A0C-2852-0CA4-E269-397F756D15A1}"/>
                </a:ext>
              </a:extLst>
            </p:cNvPr>
            <p:cNvSpPr/>
            <p:nvPr/>
          </p:nvSpPr>
          <p:spPr>
            <a:xfrm rot="772438">
              <a:off x="1359026" y="1282797"/>
              <a:ext cx="5603858" cy="2806296"/>
            </a:xfrm>
            <a:custGeom>
              <a:avLst/>
              <a:gdLst>
                <a:gd name="connsiteX0" fmla="*/ 238023 w 5603858"/>
                <a:gd name="connsiteY0" fmla="*/ 1007703 h 2806296"/>
                <a:gd name="connsiteX1" fmla="*/ 4613127 w 5603858"/>
                <a:gd name="connsiteY1" fmla="*/ 7763 h 2806296"/>
                <a:gd name="connsiteX2" fmla="*/ 4979822 w 5603858"/>
                <a:gd name="connsiteY2" fmla="*/ 238023 h 2806296"/>
                <a:gd name="connsiteX3" fmla="*/ 5252685 w 5603858"/>
                <a:gd name="connsiteY3" fmla="*/ 1431897 h 2806296"/>
                <a:gd name="connsiteX4" fmla="*/ 5253002 w 5603858"/>
                <a:gd name="connsiteY4" fmla="*/ 1444314 h 2806296"/>
                <a:gd name="connsiteX5" fmla="*/ 5603858 w 5603858"/>
                <a:gd name="connsiteY5" fmla="*/ 1680886 h 2806296"/>
                <a:gd name="connsiteX6" fmla="*/ 5199674 w 5603858"/>
                <a:gd name="connsiteY6" fmla="*/ 1680886 h 2806296"/>
                <a:gd name="connsiteX7" fmla="*/ 5177656 w 5603858"/>
                <a:gd name="connsiteY7" fmla="*/ 1709476 h 2806296"/>
                <a:gd name="connsiteX8" fmla="*/ 5022425 w 5603858"/>
                <a:gd name="connsiteY8" fmla="*/ 1798592 h 2806296"/>
                <a:gd name="connsiteX9" fmla="*/ 647321 w 5603858"/>
                <a:gd name="connsiteY9" fmla="*/ 2798533 h 2806296"/>
                <a:gd name="connsiteX10" fmla="*/ 280626 w 5603858"/>
                <a:gd name="connsiteY10" fmla="*/ 2568273 h 2806296"/>
                <a:gd name="connsiteX11" fmla="*/ 7763 w 5603858"/>
                <a:gd name="connsiteY11" fmla="*/ 1374399 h 2806296"/>
                <a:gd name="connsiteX12" fmla="*/ 238023 w 5603858"/>
                <a:gd name="connsiteY12" fmla="*/ 1007703 h 280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03858" h="2806296">
                  <a:moveTo>
                    <a:pt x="238023" y="1007703"/>
                  </a:moveTo>
                  <a:lnTo>
                    <a:pt x="4613127" y="7763"/>
                  </a:lnTo>
                  <a:cubicBezTo>
                    <a:pt x="4777971" y="-29913"/>
                    <a:pt x="4942147" y="73178"/>
                    <a:pt x="4979822" y="238023"/>
                  </a:cubicBezTo>
                  <a:lnTo>
                    <a:pt x="5252685" y="1431897"/>
                  </a:lnTo>
                  <a:lnTo>
                    <a:pt x="5253002" y="1444314"/>
                  </a:lnTo>
                  <a:lnTo>
                    <a:pt x="5603858" y="1680886"/>
                  </a:lnTo>
                  <a:lnTo>
                    <a:pt x="5199674" y="1680886"/>
                  </a:lnTo>
                  <a:lnTo>
                    <a:pt x="5177656" y="1709476"/>
                  </a:lnTo>
                  <a:cubicBezTo>
                    <a:pt x="5137374" y="1752546"/>
                    <a:pt x="5084242" y="1784464"/>
                    <a:pt x="5022425" y="1798592"/>
                  </a:cubicBezTo>
                  <a:lnTo>
                    <a:pt x="647321" y="2798533"/>
                  </a:lnTo>
                  <a:cubicBezTo>
                    <a:pt x="482477" y="2836208"/>
                    <a:pt x="318302" y="2733117"/>
                    <a:pt x="280626" y="2568273"/>
                  </a:cubicBezTo>
                  <a:lnTo>
                    <a:pt x="7763" y="1374399"/>
                  </a:lnTo>
                  <a:cubicBezTo>
                    <a:pt x="-29912" y="1209554"/>
                    <a:pt x="73179" y="1045379"/>
                    <a:pt x="238023" y="100770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25400" dir="2700000" algn="tl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37E8C5-18D2-8AD3-7583-87407B8074B6}"/>
                </a:ext>
              </a:extLst>
            </p:cNvPr>
            <p:cNvSpPr txBox="1"/>
            <p:nvPr/>
          </p:nvSpPr>
          <p:spPr>
            <a:xfrm>
              <a:off x="1463040" y="2232189"/>
              <a:ext cx="507492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QnA</a:t>
              </a:r>
              <a:endParaRPr lang="en-US" altLang="ko-KR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691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C46C7C-0393-7C96-363A-206309DB8DCB}"/>
              </a:ext>
            </a:extLst>
          </p:cNvPr>
          <p:cNvSpPr txBox="1"/>
          <p:nvPr/>
        </p:nvSpPr>
        <p:spPr>
          <a:xfrm>
            <a:off x="2900126" y="3013501"/>
            <a:ext cx="6391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1E3C72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감사합니다</a:t>
            </a:r>
            <a:endParaRPr lang="en-US" altLang="ko-KR" sz="4800" dirty="0">
              <a:solidFill>
                <a:srgbClr val="1E3C72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107F3-5D9B-0730-719E-A421344E60A4}"/>
              </a:ext>
            </a:extLst>
          </p:cNvPr>
          <p:cNvSpPr txBox="1"/>
          <p:nvPr/>
        </p:nvSpPr>
        <p:spPr>
          <a:xfrm>
            <a:off x="9525271" y="5717704"/>
            <a:ext cx="247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3</a:t>
            </a:r>
            <a:r>
              <a:rPr lang="ko-KR" altLang="en-US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20193043 </a:t>
            </a:r>
            <a:r>
              <a:rPr lang="ko-KR" altLang="en-US" sz="1400" spc="5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남강민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20212951 </a:t>
            </a:r>
            <a:r>
              <a:rPr lang="ko-KR" altLang="en-US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박수인</a:t>
            </a:r>
            <a:endParaRPr lang="en-US" altLang="ko-KR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sz="1400" spc="5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20212891 </a:t>
            </a:r>
            <a:r>
              <a:rPr lang="ko-KR" altLang="en-US" sz="1400" spc="5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조채은</a:t>
            </a:r>
            <a:endParaRPr lang="ko-KR" altLang="en-US" sz="1400" spc="500" dirty="0">
              <a:solidFill>
                <a:schemeClr val="bg1">
                  <a:lumMod val="65000"/>
                </a:schemeClr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22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200" y="499310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개발목표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4458418-B5F8-C1F7-F065-E9CA5F9D17D6}"/>
              </a:ext>
            </a:extLst>
          </p:cNvPr>
          <p:cNvCxnSpPr>
            <a:cxnSpLocks/>
          </p:cNvCxnSpPr>
          <p:nvPr/>
        </p:nvCxnSpPr>
        <p:spPr>
          <a:xfrm flipH="1" flipV="1">
            <a:off x="2314186" y="3180136"/>
            <a:ext cx="2562654" cy="186792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etflix - YouTube">
            <a:extLst>
              <a:ext uri="{FF2B5EF4-FFF2-40B4-BE49-F238E27FC236}">
                <a16:creationId xmlns:a16="http://schemas.microsoft.com/office/drawing/2014/main" id="{37127D46-CDA9-E62B-6F2F-E1223A354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62" b="3741"/>
          <a:stretch/>
        </p:blipFill>
        <p:spPr bwMode="auto">
          <a:xfrm>
            <a:off x="1496763" y="1601204"/>
            <a:ext cx="1547277" cy="147084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ney Plus Korea 디즈니 플러스 코리아 - YouTube">
            <a:extLst>
              <a:ext uri="{FF2B5EF4-FFF2-40B4-BE49-F238E27FC236}">
                <a16:creationId xmlns:a16="http://schemas.microsoft.com/office/drawing/2014/main" id="{8D3F44E6-940A-F64B-2AAA-DF8089D5F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5" y="1601370"/>
            <a:ext cx="1527554" cy="1527554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티빙">
            <a:extLst>
              <a:ext uri="{FF2B5EF4-FFF2-40B4-BE49-F238E27FC236}">
                <a16:creationId xmlns:a16="http://schemas.microsoft.com/office/drawing/2014/main" id="{2BF8D204-4AB8-432F-753F-A5BCD9AB2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0" y="1594076"/>
            <a:ext cx="1525889" cy="152588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웨이브 (wavve)">
            <a:extLst>
              <a:ext uri="{FF2B5EF4-FFF2-40B4-BE49-F238E27FC236}">
                <a16:creationId xmlns:a16="http://schemas.microsoft.com/office/drawing/2014/main" id="{7552C6EC-7EFF-439A-4822-9E5BF148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24" y="1594077"/>
            <a:ext cx="1565075" cy="152588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1C816EE-37A5-D737-3288-8B24F4AA6B9E}"/>
              </a:ext>
            </a:extLst>
          </p:cNvPr>
          <p:cNvCxnSpPr>
            <a:cxnSpLocks/>
          </p:cNvCxnSpPr>
          <p:nvPr/>
        </p:nvCxnSpPr>
        <p:spPr>
          <a:xfrm flipH="1" flipV="1">
            <a:off x="4567575" y="3241579"/>
            <a:ext cx="753955" cy="1774921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1ACF3D-6635-A6B5-3862-FCB8B4277C54}"/>
              </a:ext>
            </a:extLst>
          </p:cNvPr>
          <p:cNvCxnSpPr>
            <a:cxnSpLocks/>
          </p:cNvCxnSpPr>
          <p:nvPr/>
        </p:nvCxnSpPr>
        <p:spPr>
          <a:xfrm flipV="1">
            <a:off x="6256905" y="3232063"/>
            <a:ext cx="601169" cy="1784437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FBFDDCA-2230-A20A-49D8-CC2475F8B5AB}"/>
              </a:ext>
            </a:extLst>
          </p:cNvPr>
          <p:cNvCxnSpPr>
            <a:cxnSpLocks/>
          </p:cNvCxnSpPr>
          <p:nvPr/>
        </p:nvCxnSpPr>
        <p:spPr>
          <a:xfrm flipV="1">
            <a:off x="6763646" y="3180136"/>
            <a:ext cx="2504980" cy="1867920"/>
          </a:xfrm>
          <a:prstGeom prst="line">
            <a:avLst/>
          </a:prstGeom>
          <a:ln w="9525">
            <a:solidFill>
              <a:srgbClr val="1E3C7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C3036C-2ADA-B8CC-AEF7-5F7B7BA8C730}"/>
              </a:ext>
            </a:extLst>
          </p:cNvPr>
          <p:cNvSpPr txBox="1"/>
          <p:nvPr/>
        </p:nvSpPr>
        <p:spPr>
          <a:xfrm>
            <a:off x="598064" y="884313"/>
            <a:ext cx="10984319" cy="875689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증가에 따라 사용자가 여러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플랫폼을 각각 관리해야 하는 불편함을 줄이기 위해 각각의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플랫폼을 하나의 서비스로 관리할 수 있도록 하는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플랫폼을 개발하고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검색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 추천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커뮤니티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AI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챗봇과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같은 기능을 제공하는 것을 목표로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0208A-36C4-97D0-2491-9AF591933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144" y="4503089"/>
            <a:ext cx="2052502" cy="2043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3396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개발목표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1335309" y="2046515"/>
            <a:ext cx="2583545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원하는 콘텐츠 쉽게 찾기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2F6AE4-2F20-7149-0996-FD404A89CCDB}"/>
              </a:ext>
            </a:extLst>
          </p:cNvPr>
          <p:cNvCxnSpPr>
            <a:cxnSpLocks/>
          </p:cNvCxnSpPr>
          <p:nvPr/>
        </p:nvCxnSpPr>
        <p:spPr>
          <a:xfrm>
            <a:off x="6096000" y="2046515"/>
            <a:ext cx="0" cy="368284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AB79F6-F794-2F9E-BFE3-7C15C7DE5383}"/>
              </a:ext>
            </a:extLst>
          </p:cNvPr>
          <p:cNvSpPr txBox="1"/>
          <p:nvPr/>
        </p:nvSpPr>
        <p:spPr>
          <a:xfrm>
            <a:off x="1219198" y="2580883"/>
            <a:ext cx="4341521" cy="301473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서비스는 각각 독립적으로 운영되며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사용자는 여러 플랫폼을 이동하며 콘텐츠를 찾아야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사용자들은 콘텐츠를 찾는 과정에서 불편함을 겪고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이용성이 저하된다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 서비스를 통해 다수의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서비스를 하나의 플랫폼으로 통합하여 제공함으로써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사용자들이 여러 플랫폼을 번거롭게 이용하지 않고도 원하는 콘텐츠를 바로 찾고 시청할 수 있도록 한다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7056674" y="2046515"/>
            <a:ext cx="2276005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 맞춤 콘텐츠 추천화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/>
          <p:nvPr/>
        </p:nvSpPr>
        <p:spPr>
          <a:xfrm>
            <a:off x="6894169" y="2580883"/>
            <a:ext cx="4341521" cy="348563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다양한 선택지로 인해 무엇을 봐야 할지 결정하기가 어려워 흔히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이용하는 대다수의 사용자가 콘텐츠를 결정하기가 어려워 결국  콘텐츠를 시청하지 못하는 경우가 많다</a:t>
            </a:r>
            <a:r>
              <a:rPr lang="en-US" altLang="ko-KR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추천 알고리즘을 적용하고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활용하여 개개인에게 맞는 콘텐츠 추천을 해줌으로써 사용자가 어떤 콘텐츠를 시청할지 결정하기 쉽도록 개선해줄 수 있다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7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926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3356" y="493947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내용 및 범위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623035" y="4227018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 커뮤니티</a:t>
            </a: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9576809" y="4227018"/>
            <a:ext cx="2093021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개인화된  추천 콘텐츠</a:t>
            </a:r>
          </a:p>
        </p:txBody>
      </p:sp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7DEAC39E-6D46-469B-C21A-4AE5E32EE70F}"/>
              </a:ext>
            </a:extLst>
          </p:cNvPr>
          <p:cNvSpPr/>
          <p:nvPr/>
        </p:nvSpPr>
        <p:spPr>
          <a:xfrm>
            <a:off x="5139656" y="4246601"/>
            <a:ext cx="190500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대화형 </a:t>
            </a:r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</a:t>
            </a:r>
            <a:r>
              <a:rPr lang="ko-KR" altLang="en-US" sz="1400" spc="5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</a:p>
        </p:txBody>
      </p:sp>
      <p:sp>
        <p:nvSpPr>
          <p:cNvPr id="3" name="사각형: 둥근 대각선 방향 모서리 2">
            <a:extLst>
              <a:ext uri="{FF2B5EF4-FFF2-40B4-BE49-F238E27FC236}">
                <a16:creationId xmlns:a16="http://schemas.microsoft.com/office/drawing/2014/main" id="{904EF9CC-A72B-88BF-349F-076E21B073A2}"/>
              </a:ext>
            </a:extLst>
          </p:cNvPr>
          <p:cNvSpPr/>
          <p:nvPr/>
        </p:nvSpPr>
        <p:spPr>
          <a:xfrm>
            <a:off x="7179940" y="4227018"/>
            <a:ext cx="2093021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통합검색</a:t>
            </a:r>
          </a:p>
        </p:txBody>
      </p:sp>
      <p:sp>
        <p:nvSpPr>
          <p:cNvPr id="6" name="사각형: 둥근 대각선 방향 모서리 5">
            <a:extLst>
              <a:ext uri="{FF2B5EF4-FFF2-40B4-BE49-F238E27FC236}">
                <a16:creationId xmlns:a16="http://schemas.microsoft.com/office/drawing/2014/main" id="{29E48ACF-6346-9025-4B19-42FE82984613}"/>
              </a:ext>
            </a:extLst>
          </p:cNvPr>
          <p:cNvSpPr/>
          <p:nvPr/>
        </p:nvSpPr>
        <p:spPr>
          <a:xfrm>
            <a:off x="2731620" y="4227018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 및 로그인 구현</a:t>
            </a:r>
          </a:p>
        </p:txBody>
      </p:sp>
      <p:sp>
        <p:nvSpPr>
          <p:cNvPr id="7" name="사각형: 둥근 대각선 방향 모서리 6">
            <a:extLst>
              <a:ext uri="{FF2B5EF4-FFF2-40B4-BE49-F238E27FC236}">
                <a16:creationId xmlns:a16="http://schemas.microsoft.com/office/drawing/2014/main" id="{A96AF6B8-9A0A-023C-6662-369F0B435C34}"/>
              </a:ext>
            </a:extLst>
          </p:cNvPr>
          <p:cNvSpPr/>
          <p:nvPr/>
        </p:nvSpPr>
        <p:spPr>
          <a:xfrm>
            <a:off x="4975490" y="2555800"/>
            <a:ext cx="2204450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400" spc="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통합 플랫폼 </a:t>
            </a:r>
          </a:p>
        </p:txBody>
      </p:sp>
      <p:pic>
        <p:nvPicPr>
          <p:cNvPr id="4098" name="Picture 2" descr="웹 사이트 - 무료 현서와 웹개 아이콘">
            <a:extLst>
              <a:ext uri="{FF2B5EF4-FFF2-40B4-BE49-F238E27FC236}">
                <a16:creationId xmlns:a16="http://schemas.microsoft.com/office/drawing/2014/main" id="{ACC39B18-D7F4-73DB-FB68-01F984BD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32" y="1046701"/>
            <a:ext cx="1559767" cy="155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8C61BC1-11CB-6E63-D180-2EFF5A354283}"/>
              </a:ext>
            </a:extLst>
          </p:cNvPr>
          <p:cNvCxnSpPr>
            <a:cxnSpLocks/>
          </p:cNvCxnSpPr>
          <p:nvPr/>
        </p:nvCxnSpPr>
        <p:spPr>
          <a:xfrm flipH="1">
            <a:off x="1579986" y="2991434"/>
            <a:ext cx="3943738" cy="116532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0C9D221-7B47-0520-FA40-A3817EAE4FA6}"/>
              </a:ext>
            </a:extLst>
          </p:cNvPr>
          <p:cNvCxnSpPr>
            <a:cxnSpLocks/>
          </p:cNvCxnSpPr>
          <p:nvPr/>
        </p:nvCxnSpPr>
        <p:spPr>
          <a:xfrm flipH="1">
            <a:off x="3900198" y="2991434"/>
            <a:ext cx="1878563" cy="116532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12322C6-A864-3648-4CD7-53282C8A8378}"/>
              </a:ext>
            </a:extLst>
          </p:cNvPr>
          <p:cNvCxnSpPr>
            <a:cxnSpLocks/>
          </p:cNvCxnSpPr>
          <p:nvPr/>
        </p:nvCxnSpPr>
        <p:spPr>
          <a:xfrm>
            <a:off x="6090156" y="2990526"/>
            <a:ext cx="2000" cy="1133840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55C4E5B-8CAE-DD93-B525-B21B61F15576}"/>
              </a:ext>
            </a:extLst>
          </p:cNvPr>
          <p:cNvCxnSpPr>
            <a:cxnSpLocks/>
          </p:cNvCxnSpPr>
          <p:nvPr/>
        </p:nvCxnSpPr>
        <p:spPr>
          <a:xfrm>
            <a:off x="6695083" y="2946152"/>
            <a:ext cx="1679344" cy="1210602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D5EE32A-7CE0-B250-289D-2A2CC32F2070}"/>
              </a:ext>
            </a:extLst>
          </p:cNvPr>
          <p:cNvCxnSpPr>
            <a:cxnSpLocks/>
          </p:cNvCxnSpPr>
          <p:nvPr/>
        </p:nvCxnSpPr>
        <p:spPr>
          <a:xfrm>
            <a:off x="6973248" y="2955505"/>
            <a:ext cx="3705046" cy="1201249"/>
          </a:xfrm>
          <a:prstGeom prst="line">
            <a:avLst/>
          </a:prstGeom>
          <a:ln w="9525">
            <a:solidFill>
              <a:srgbClr val="2A5298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23C32DD-7AEB-F876-C22D-9D606BDEA302}"/>
              </a:ext>
            </a:extLst>
          </p:cNvPr>
          <p:cNvSpPr txBox="1"/>
          <p:nvPr/>
        </p:nvSpPr>
        <p:spPr>
          <a:xfrm>
            <a:off x="505078" y="4682235"/>
            <a:ext cx="2140914" cy="74238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사용자들 간의 </a:t>
            </a:r>
            <a:r>
              <a:rPr lang="ko-KR" altLang="en-US" sz="1200" kern="0" dirty="0" err="1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채팅방</a:t>
            </a:r>
            <a:r>
              <a:rPr lang="en-US" altLang="ko-KR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댓글</a:t>
            </a:r>
            <a:r>
              <a:rPr lang="en-US" altLang="ko-KR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리뷰</a:t>
            </a:r>
            <a:r>
              <a:rPr lang="en-US" altLang="ko-KR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평점</a:t>
            </a:r>
            <a:r>
              <a:rPr lang="en-US" altLang="ko-KR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또는 게시글을 작성가능한 커뮤니티 기능 구현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CAC95C-E5A3-7AE8-F316-6BE72D15F35C}"/>
              </a:ext>
            </a:extLst>
          </p:cNvPr>
          <p:cNvSpPr txBox="1"/>
          <p:nvPr/>
        </p:nvSpPr>
        <p:spPr>
          <a:xfrm>
            <a:off x="2776650" y="4682235"/>
            <a:ext cx="2140914" cy="117846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사용자가 이용중인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플랫폼의 연동을 요청하면 해당 플랫폼의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ID, PASSWORD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를 </a:t>
            </a: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입력받아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해당 플랫폼에 연동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B41BD7-0F52-8146-8C2A-4B8F201DE7DB}"/>
              </a:ext>
            </a:extLst>
          </p:cNvPr>
          <p:cNvSpPr txBox="1"/>
          <p:nvPr/>
        </p:nvSpPr>
        <p:spPr>
          <a:xfrm>
            <a:off x="5071593" y="4682235"/>
            <a:ext cx="2140914" cy="140006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컨텐츠들의 제목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등장인물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장르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줄거리 등과 같은 데이터들을 학습 시켜 사용자와의 대화를 통해 개인화된 컨텐츠들을 추천</a:t>
            </a: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EAE089-6436-6161-3104-E4938F7C5DAC}"/>
              </a:ext>
            </a:extLst>
          </p:cNvPr>
          <p:cNvSpPr txBox="1"/>
          <p:nvPr/>
        </p:nvSpPr>
        <p:spPr>
          <a:xfrm>
            <a:off x="7240275" y="4677606"/>
            <a:ext cx="2140914" cy="1178464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해당한 컨텐츠가 어느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OTT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플랫폼에 있는지 알려주며 사용자가 원하는 컨텐츠를 쉽게 검색할 수 있도록 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BA376E-04A2-BCFB-D857-49D77F1F01EA}"/>
              </a:ext>
            </a:extLst>
          </p:cNvPr>
          <p:cNvSpPr txBox="1"/>
          <p:nvPr/>
        </p:nvSpPr>
        <p:spPr>
          <a:xfrm>
            <a:off x="9568238" y="4656208"/>
            <a:ext cx="2140914" cy="162166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연동한 플랫폼이 있으면 해당 플랫폼에서 사용자의 시청 기록과 같은 사용자 행동 데이터를 크롤링하여 받아와서 해당 데이터를 이용한 알고리즘으로 컨텐츠를 추천한다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480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ko-KR" altLang="en-US" sz="1600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계획서 발표 결과 </a:t>
            </a:r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피드백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1335305" y="1316407"/>
            <a:ext cx="4205095" cy="362625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AI </a:t>
            </a:r>
            <a:r>
              <a:rPr lang="ko-KR" altLang="en-US" sz="1400" spc="50" dirty="0" err="1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챗봇과</a:t>
            </a:r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컨텐츠 추천 기능 구현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2F6AE4-2F20-7149-0996-FD404A89CCDB}"/>
              </a:ext>
            </a:extLst>
          </p:cNvPr>
          <p:cNvCxnSpPr>
            <a:cxnSpLocks/>
          </p:cNvCxnSpPr>
          <p:nvPr/>
        </p:nvCxnSpPr>
        <p:spPr>
          <a:xfrm>
            <a:off x="6095998" y="1610881"/>
            <a:ext cx="0" cy="368284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AB79F6-F794-2F9E-BFE3-7C15C7DE5383}"/>
              </a:ext>
            </a:extLst>
          </p:cNvPr>
          <p:cNvSpPr txBox="1"/>
          <p:nvPr/>
        </p:nvSpPr>
        <p:spPr>
          <a:xfrm>
            <a:off x="1198879" y="1806351"/>
            <a:ext cx="4341521" cy="388721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fontAlgn="base"/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-&gt; AI </a:t>
            </a:r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챗봇과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</a:t>
            </a:r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시청기록을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기반한 알고리즘을 통한 컨텐츠 추천 기능은 별개임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. AI </a:t>
            </a:r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챗봇은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TMDB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라는 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Open API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를 통해 수집한 데이터들로 제목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,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등장인물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,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줄거리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,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개봉일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,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제작 나라 등등을 학습시켜서 사용자가 원하는 컨텐츠를 </a:t>
            </a:r>
            <a:r>
              <a:rPr lang="ko-KR" altLang="en-US" dirty="0" smtClean="0">
                <a:latin typeface="나눔스퀘어 네오 Regular" panose="020B0600000101010101" charset="-127"/>
                <a:ea typeface="나눔스퀘어 네오 Regular" panose="020B0600000101010101" charset="-127"/>
              </a:rPr>
              <a:t>이야기해주는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것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. </a:t>
            </a:r>
            <a:endParaRPr lang="en-US" altLang="ko-KR" dirty="0" smtClean="0">
              <a:latin typeface="나눔스퀘어 네오 Regular" panose="020B0600000101010101" charset="-127"/>
              <a:ea typeface="나눔스퀘어 네오 Regular" panose="020B0600000101010101" charset="-127"/>
            </a:endParaRPr>
          </a:p>
          <a:p>
            <a:pPr fontAlgn="base"/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시청기록을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기반한 알고리즘은 </a:t>
            </a:r>
            <a:r>
              <a:rPr lang="ko-KR" altLang="en-US" dirty="0" smtClean="0">
                <a:latin typeface="나눔스퀘어 네오 Regular" panose="020B0600000101010101" charset="-127"/>
                <a:ea typeface="나눔스퀘어 네오 Regular" panose="020B0600000101010101" charset="-127"/>
              </a:rPr>
              <a:t>웹에서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컨텐츠를 표시해줄 </a:t>
            </a:r>
            <a:r>
              <a:rPr lang="ko-KR" altLang="en-US" dirty="0" smtClean="0">
                <a:latin typeface="나눔스퀘어 네오 Regular" panose="020B0600000101010101" charset="-127"/>
                <a:ea typeface="나눔스퀘어 네오 Regular" panose="020B0600000101010101" charset="-127"/>
              </a:rPr>
              <a:t> 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추천의 기준을 사용자가 연동한 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OTT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에서 </a:t>
            </a:r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시청기록을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받아와 그 데이터를 내용 기반 </a:t>
            </a:r>
            <a:r>
              <a:rPr lang="ko-KR" altLang="en-US" dirty="0" err="1">
                <a:latin typeface="나눔스퀘어 네오 Regular" panose="020B0600000101010101" charset="-127"/>
                <a:ea typeface="나눔스퀘어 네오 Regular" panose="020B0600000101010101" charset="-127"/>
              </a:rPr>
              <a:t>필터링으로</a:t>
            </a:r>
            <a:r>
              <a:rPr lang="ko-KR" altLang="en-US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 추천 알고리즘을 구성</a:t>
            </a:r>
            <a:r>
              <a:rPr lang="en-US" altLang="ko-KR" dirty="0">
                <a:latin typeface="나눔스퀘어 네오 Regular" panose="020B0600000101010101" charset="-127"/>
                <a:ea typeface="나눔스퀘어 네오 Regular" panose="020B0600000101010101" charset="-127"/>
              </a:rPr>
              <a:t>.</a:t>
            </a:r>
            <a:endParaRPr lang="ko-KR" altLang="en-US" dirty="0">
              <a:latin typeface="나눔스퀘어 네오 Regular" panose="020B0600000101010101" charset="-127"/>
              <a:ea typeface="나눔스퀘어 네오 Regular" panose="020B0600000101010101" charset="-127"/>
            </a:endParaRPr>
          </a:p>
          <a:p>
            <a:pPr fontAlgn="base"/>
            <a:endParaRPr lang="ko-KR" altLang="en-US" dirty="0">
              <a:latin typeface="나눔스퀘어 네오 Regular" panose="020B0600000101010101" charset="-127"/>
              <a:ea typeface="나눔스퀘어 네오 Regular" panose="020B0600000101010101" charset="-127"/>
            </a:endParaRPr>
          </a:p>
          <a:p>
            <a:pPr>
              <a:lnSpc>
                <a:spcPct val="170000"/>
              </a:lnSpc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Regular" panose="020B0600000101010101" charset="-127"/>
              <a:ea typeface="나눔스퀘어 네오 Regular" panose="020B0600000101010101" charset="-127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7056675" y="1304395"/>
            <a:ext cx="4044462" cy="374637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차별성과 데이터 수집 과정 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/>
          <p:nvPr/>
        </p:nvSpPr>
        <p:spPr>
          <a:xfrm>
            <a:off x="6916953" y="1698403"/>
            <a:ext cx="4579723" cy="511524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-&gt;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차별성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dirty="0" err="1">
                <a:latin typeface="+mn-ea"/>
              </a:rPr>
              <a:t>키노라이츠라는</a:t>
            </a:r>
            <a:r>
              <a:rPr lang="ko-KR" altLang="en-US" sz="1600" dirty="0">
                <a:latin typeface="+mn-ea"/>
              </a:rPr>
              <a:t> 플랫폼이나 비슷한 기능을 제공하는 </a:t>
            </a:r>
            <a:r>
              <a:rPr lang="en-US" altLang="ko-KR" sz="1600" dirty="0" err="1">
                <a:latin typeface="+mn-ea"/>
              </a:rPr>
              <a:t>JustWatch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왓챠피디아라는</a:t>
            </a:r>
            <a:r>
              <a:rPr lang="ko-KR" altLang="en-US" sz="1600" dirty="0">
                <a:latin typeface="+mn-ea"/>
              </a:rPr>
              <a:t> 서비스들은 </a:t>
            </a:r>
            <a:r>
              <a:rPr lang="ko-KR" altLang="en-US" sz="1600" dirty="0" err="1">
                <a:latin typeface="+mn-ea"/>
              </a:rPr>
              <a:t>챗봇</a:t>
            </a:r>
            <a:r>
              <a:rPr lang="ko-KR" altLang="en-US" sz="1600" dirty="0">
                <a:latin typeface="+mn-ea"/>
              </a:rPr>
              <a:t> 기능을 사용하지 않기 때문에 차별성이 있다고 생각함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7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-&gt;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수집 과정에서 기업의 데이터를 합법적으로 접근 가능한지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</a:t>
            </a:r>
          </a:p>
          <a:p>
            <a:pPr>
              <a:lnSpc>
                <a:spcPct val="17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TMDB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라는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Open API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통해 인기있는 컨텐츠부터 최신 컨텐츠까지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그리고 컨텐츠들을 어느 스트리밍 제공업체에서 제공중인지의 데이터도 모두 있기 때문에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TMDB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라는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Open API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통해 접근이 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35920232" descr="EMB000074c85ca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3" y="5293724"/>
            <a:ext cx="5400675" cy="128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438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변경사항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사각형: 둥근 대각선 방향 모서리 33">
            <a:extLst>
              <a:ext uri="{FF2B5EF4-FFF2-40B4-BE49-F238E27FC236}">
                <a16:creationId xmlns:a16="http://schemas.microsoft.com/office/drawing/2014/main" id="{611D2939-946E-A86F-5D92-910F9275A747}"/>
              </a:ext>
            </a:extLst>
          </p:cNvPr>
          <p:cNvSpPr/>
          <p:nvPr/>
        </p:nvSpPr>
        <p:spPr>
          <a:xfrm>
            <a:off x="1335309" y="1188398"/>
            <a:ext cx="3124396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A5298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smtClean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과정에서의 범위 수정</a:t>
            </a:r>
            <a:endParaRPr lang="ko-KR" altLang="en-US" sz="1400" spc="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F2F6AE4-2F20-7149-0996-FD404A89CCDB}"/>
              </a:ext>
            </a:extLst>
          </p:cNvPr>
          <p:cNvCxnSpPr>
            <a:cxnSpLocks/>
          </p:cNvCxnSpPr>
          <p:nvPr/>
        </p:nvCxnSpPr>
        <p:spPr>
          <a:xfrm>
            <a:off x="6095998" y="1312358"/>
            <a:ext cx="0" cy="368284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3AB79F6-F794-2F9E-BFE3-7C15C7DE5383}"/>
              </a:ext>
            </a:extLst>
          </p:cNvPr>
          <p:cNvSpPr txBox="1"/>
          <p:nvPr/>
        </p:nvSpPr>
        <p:spPr>
          <a:xfrm>
            <a:off x="1206901" y="1624032"/>
            <a:ext cx="4341521" cy="5533823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600" dirty="0">
                <a:latin typeface="+mn-ea"/>
              </a:rPr>
              <a:t>데이터 수집 시 </a:t>
            </a:r>
            <a:r>
              <a:rPr lang="en-US" altLang="ko-KR" sz="1600" dirty="0">
                <a:latin typeface="+mn-ea"/>
              </a:rPr>
              <a:t>TMDB API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ko-KR" altLang="en-US" sz="1600" dirty="0" err="1" smtClean="0">
                <a:latin typeface="+mn-ea"/>
              </a:rPr>
              <a:t>반복문을</a:t>
            </a:r>
            <a:r>
              <a:rPr lang="ko-KR" altLang="en-US" sz="1600" dirty="0" smtClean="0">
                <a:latin typeface="+mn-ea"/>
              </a:rPr>
              <a:t> 통해 값을 </a:t>
            </a:r>
            <a:r>
              <a:rPr lang="ko-KR" altLang="en-US" sz="1600" dirty="0">
                <a:latin typeface="+mn-ea"/>
              </a:rPr>
              <a:t>증가시키며 반복시키면서 데이터를 수집하는데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smtClean="0">
                <a:latin typeface="+mn-ea"/>
              </a:rPr>
              <a:t>TV </a:t>
            </a:r>
            <a:r>
              <a:rPr lang="ko-KR" altLang="en-US" sz="1600" dirty="0" smtClean="0">
                <a:latin typeface="+mn-ea"/>
              </a:rPr>
              <a:t>시리즈를 제외한 영화의 데이터만 해도 </a:t>
            </a:r>
            <a:r>
              <a:rPr lang="ko-KR" altLang="en-US" sz="1600" dirty="0">
                <a:latin typeface="+mn-ea"/>
              </a:rPr>
              <a:t>약 </a:t>
            </a:r>
            <a:r>
              <a:rPr lang="en-US" altLang="ko-KR" sz="1600" dirty="0">
                <a:latin typeface="+mn-ea"/>
              </a:rPr>
              <a:t>1,020,000</a:t>
            </a:r>
            <a:r>
              <a:rPr lang="ko-KR" altLang="en-US" sz="1600" dirty="0">
                <a:latin typeface="+mn-ea"/>
              </a:rPr>
              <a:t>개 정도가 있어 현재 데이터 수집 방법으로는 </a:t>
            </a:r>
            <a:r>
              <a:rPr lang="ko-KR" altLang="en-US" sz="1600" dirty="0" smtClean="0">
                <a:latin typeface="+mn-ea"/>
              </a:rPr>
              <a:t>모든 </a:t>
            </a:r>
            <a:r>
              <a:rPr lang="ko-KR" altLang="en-US" sz="1600" dirty="0">
                <a:latin typeface="+mn-ea"/>
              </a:rPr>
              <a:t>데이터를 수집하는데 너무 오래 걸리고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데이터를 모두 </a:t>
            </a:r>
            <a:r>
              <a:rPr lang="en-US" altLang="ko-KR" sz="1600" dirty="0">
                <a:latin typeface="+mn-ea"/>
              </a:rPr>
              <a:t>DB</a:t>
            </a:r>
            <a:r>
              <a:rPr lang="ko-KR" altLang="en-US" sz="1600" dirty="0">
                <a:latin typeface="+mn-ea"/>
              </a:rPr>
              <a:t>에 입력하여 서비스의 속도가 느려지지 </a:t>
            </a:r>
            <a:r>
              <a:rPr lang="ko-KR" altLang="en-US" sz="1600" dirty="0" err="1">
                <a:latin typeface="+mn-ea"/>
              </a:rPr>
              <a:t>않을지에</a:t>
            </a:r>
            <a:r>
              <a:rPr lang="ko-KR" altLang="en-US" sz="1600" dirty="0">
                <a:latin typeface="+mn-ea"/>
              </a:rPr>
              <a:t> 대한 우려와 이를 바탕으로 </a:t>
            </a:r>
            <a:r>
              <a:rPr lang="ko-KR" altLang="en-US" sz="1600" dirty="0" smtClean="0">
                <a:latin typeface="+mn-ea"/>
              </a:rPr>
              <a:t>데이터 수집은 현재 수집한 데이터들만으로 해당 프로젝트의 기능을 구현하고 마무리 단계에서 데이터를 더 수집하는 방향으로 수행하기로 하였음</a:t>
            </a:r>
            <a:r>
              <a:rPr lang="en-US" altLang="ko-KR" sz="1600" dirty="0" smtClean="0">
                <a:latin typeface="+mn-ea"/>
              </a:rPr>
              <a:t>.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kern="0" spc="0" dirty="0" smtClean="0">
                <a:solidFill>
                  <a:srgbClr val="000000"/>
                </a:solidFill>
                <a:effectLst/>
                <a:latin typeface="+mn-ea"/>
              </a:rPr>
              <a:t>.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7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4" name="사각형: 둥근 대각선 방향 모서리 13">
            <a:extLst>
              <a:ext uri="{FF2B5EF4-FFF2-40B4-BE49-F238E27FC236}">
                <a16:creationId xmlns:a16="http://schemas.microsoft.com/office/drawing/2014/main" id="{B587F79D-9D45-92F8-EE41-5398ACAB5C31}"/>
              </a:ext>
            </a:extLst>
          </p:cNvPr>
          <p:cNvSpPr/>
          <p:nvPr/>
        </p:nvSpPr>
        <p:spPr>
          <a:xfrm>
            <a:off x="7040633" y="1188398"/>
            <a:ext cx="3466946" cy="435634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1E3C72"/>
          </a:solidFill>
          <a:ln>
            <a:noFill/>
          </a:ln>
          <a:effectLst>
            <a:outerShdw blurRad="38100" dist="38100" dir="2700000" algn="tl" rotWithShape="0">
              <a:schemeClr val="bg1">
                <a:lumMod val="75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50" dirty="0" smtClean="0">
                <a:latin typeface="+mn-ea"/>
              </a:rPr>
              <a:t>스트리밍 제공업체의 범위</a:t>
            </a:r>
            <a:endParaRPr lang="ko-KR" altLang="en-US" sz="1400" spc="5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50B7C-7270-6E35-15E0-9057FE383326}"/>
              </a:ext>
            </a:extLst>
          </p:cNvPr>
          <p:cNvSpPr txBox="1"/>
          <p:nvPr/>
        </p:nvSpPr>
        <p:spPr>
          <a:xfrm>
            <a:off x="6631277" y="1731494"/>
            <a:ext cx="4341521" cy="469667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fontAlgn="base">
              <a:lnSpc>
                <a:spcPct val="170000"/>
              </a:lnSpc>
            </a:pPr>
            <a:r>
              <a:rPr lang="en-US" altLang="ko-KR" sz="1600" dirty="0">
                <a:latin typeface="+mn-ea"/>
              </a:rPr>
              <a:t>TMDB API</a:t>
            </a:r>
            <a:r>
              <a:rPr lang="ko-KR" altLang="en-US" sz="1600" dirty="0">
                <a:latin typeface="+mn-ea"/>
              </a:rPr>
              <a:t>의 영화에 대한 스트리밍 제공업체 목록 데이터를 확인해본 결과 </a:t>
            </a:r>
            <a:r>
              <a:rPr lang="en-US" altLang="ko-KR" sz="1600" dirty="0">
                <a:latin typeface="+mn-ea"/>
              </a:rPr>
              <a:t>KR</a:t>
            </a:r>
            <a:r>
              <a:rPr lang="ko-KR" altLang="en-US" sz="1600" dirty="0">
                <a:latin typeface="+mn-ea"/>
              </a:rPr>
              <a:t>에서 서비스하는 여러 스트리밍 제공업체 중 대중적인 스트리밍 제공업체로는 </a:t>
            </a:r>
            <a:r>
              <a:rPr lang="en-US" altLang="ko-KR" sz="1600" dirty="0">
                <a:latin typeface="+mn-ea"/>
              </a:rPr>
              <a:t>Google Play Movies, Netflix, </a:t>
            </a:r>
            <a:r>
              <a:rPr lang="en-US" altLang="ko-KR" sz="1600" dirty="0" err="1">
                <a:latin typeface="+mn-ea"/>
              </a:rPr>
              <a:t>Naver</a:t>
            </a:r>
            <a:r>
              <a:rPr lang="en-US" altLang="ko-KR" sz="1600" dirty="0">
                <a:latin typeface="+mn-ea"/>
              </a:rPr>
              <a:t> Store, </a:t>
            </a:r>
            <a:r>
              <a:rPr lang="en-US" altLang="ko-KR" sz="1600" dirty="0" err="1">
                <a:latin typeface="+mn-ea"/>
              </a:rPr>
              <a:t>Watcha</a:t>
            </a:r>
            <a:r>
              <a:rPr lang="en-US" altLang="ko-KR" sz="1600" dirty="0">
                <a:latin typeface="+mn-ea"/>
              </a:rPr>
              <a:t>, Amazon Prime Video, Disney Plus, </a:t>
            </a:r>
            <a:r>
              <a:rPr lang="en-US" altLang="ko-KR" sz="1600" dirty="0" err="1">
                <a:latin typeface="+mn-ea"/>
              </a:rPr>
              <a:t>Wavve</a:t>
            </a:r>
            <a:r>
              <a:rPr lang="ko-KR" altLang="en-US" sz="1600" dirty="0">
                <a:latin typeface="+mn-ea"/>
              </a:rPr>
              <a:t>가 있었는데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기존 계획했던 </a:t>
            </a:r>
            <a:r>
              <a:rPr lang="ko-KR" altLang="en-US" sz="1600" dirty="0" err="1">
                <a:latin typeface="+mn-ea"/>
              </a:rPr>
              <a:t>쿠팡플레이나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티빙에</a:t>
            </a:r>
            <a:r>
              <a:rPr lang="ko-KR" altLang="en-US" sz="1600" dirty="0">
                <a:latin typeface="+mn-ea"/>
              </a:rPr>
              <a:t> 대한 </a:t>
            </a:r>
            <a:r>
              <a:rPr lang="ko-KR" altLang="en-US" sz="1600" dirty="0" smtClean="0">
                <a:latin typeface="+mn-ea"/>
              </a:rPr>
              <a:t>데이터는 데이터 </a:t>
            </a:r>
            <a:r>
              <a:rPr lang="ko-KR" altLang="en-US" sz="1600" dirty="0">
                <a:latin typeface="+mn-ea"/>
              </a:rPr>
              <a:t>수집의 접근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데이터 수집에 걸리는 시간 등을 종합적으로 고려하여 </a:t>
            </a:r>
            <a:r>
              <a:rPr lang="ko-KR" altLang="en-US" sz="1600" dirty="0" smtClean="0">
                <a:latin typeface="+mn-ea"/>
              </a:rPr>
              <a:t>서비스 하지 않고 </a:t>
            </a:r>
            <a:r>
              <a:rPr lang="en-US" altLang="ko-KR" sz="1600" dirty="0" smtClean="0">
                <a:latin typeface="+mn-ea"/>
              </a:rPr>
              <a:t>TMDB API</a:t>
            </a:r>
            <a:r>
              <a:rPr lang="ko-KR" altLang="en-US" sz="1600" dirty="0" smtClean="0">
                <a:latin typeface="+mn-ea"/>
              </a:rPr>
              <a:t>에서 존재하는 스트리밍 제공업체 데이터들만 </a:t>
            </a:r>
            <a:r>
              <a:rPr lang="ko-KR" altLang="en-US" sz="1600" dirty="0" err="1" smtClean="0">
                <a:latin typeface="+mn-ea"/>
              </a:rPr>
              <a:t>받아오기로</a:t>
            </a:r>
            <a:r>
              <a:rPr lang="ko-KR" altLang="en-US" sz="1600" dirty="0" smtClean="0">
                <a:latin typeface="+mn-ea"/>
              </a:rPr>
              <a:t> 하였음</a:t>
            </a:r>
            <a:r>
              <a:rPr lang="en-US" altLang="ko-KR" sz="1600" dirty="0" smtClean="0">
                <a:latin typeface="+mn-ea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494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2881827" y="1502902"/>
            <a:ext cx="3428781" cy="417345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인기순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TMDB API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에서 인기 있는 컨텐츠를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p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ageNum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값으로 요청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출력 결과의 </a:t>
            </a: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movie_ID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를 저장하여 상세정보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키워드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등장인물의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API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로 각각 요청하여 값 저장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장르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키워드 등장인물은 값이 여러 개 이므로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‘,’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구분하여 하나의 문자열로 처리하여 저장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요청한 데이터들을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 형태로 저장하여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open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하여 저장</a:t>
            </a:r>
            <a:endParaRPr lang="en-US" altLang="ko-KR" sz="1200" kern="0" dirty="0" smtClean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저장한 </a:t>
            </a: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json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파일을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Django 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프로젝트에서 명령어를 통해 </a:t>
            </a:r>
            <a:r>
              <a:rPr lang="en-US" altLang="ko-KR" sz="1200" kern="0" spc="0" dirty="0" smtClean="0">
                <a:solidFill>
                  <a:srgbClr val="000000"/>
                </a:solidFill>
                <a:effectLst/>
                <a:latin typeface="+mn-ea"/>
              </a:rPr>
              <a:t>DB</a:t>
            </a: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+mn-ea"/>
              </a:rPr>
              <a:t>로 반영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E5265-BCE0-1ED5-44DB-1AFB975C28B6}"/>
              </a:ext>
            </a:extLst>
          </p:cNvPr>
          <p:cNvSpPr txBox="1"/>
          <p:nvPr/>
        </p:nvSpPr>
        <p:spPr>
          <a:xfrm>
            <a:off x="1219198" y="51408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</a:t>
            </a:r>
            <a:r>
              <a:rPr lang="ko-KR" altLang="en-US" sz="1600" b="1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진</a:t>
            </a:r>
            <a:r>
              <a:rPr lang="ko-KR" altLang="en-US" sz="1600" b="1" dirty="0" smtClean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행상황</a:t>
            </a:r>
            <a:endParaRPr lang="ko-KR" altLang="en-US" sz="1600" b="1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19D379-BF9C-D6D4-FB03-2D1DB550B911}"/>
              </a:ext>
            </a:extLst>
          </p:cNvPr>
          <p:cNvSpPr txBox="1"/>
          <p:nvPr/>
        </p:nvSpPr>
        <p:spPr>
          <a:xfrm>
            <a:off x="5314799" y="692173"/>
            <a:ext cx="5544645" cy="370422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 kern="0" spc="0" dirty="0" smtClean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 방법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4" y="912873"/>
            <a:ext cx="2244183" cy="56920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80" y="1030727"/>
            <a:ext cx="2289875" cy="567779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20ADF8-B038-1620-82BB-0F65803F75D0}"/>
              </a:ext>
            </a:extLst>
          </p:cNvPr>
          <p:cNvSpPr txBox="1"/>
          <p:nvPr/>
        </p:nvSpPr>
        <p:spPr>
          <a:xfrm>
            <a:off x="9166844" y="1481804"/>
            <a:ext cx="2902383" cy="3859518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ko-KR" sz="1200" kern="0" spc="0" dirty="0" err="1" smtClean="0">
                <a:solidFill>
                  <a:srgbClr val="000000"/>
                </a:solidFill>
                <a:effectLst/>
                <a:latin typeface="+mn-ea"/>
              </a:rPr>
              <a:t>moive_id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를 증가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반복</a:t>
            </a:r>
            <a:endParaRPr lang="en-US" altLang="ko-KR" sz="1200" kern="0" spc="0" dirty="0" smtClean="0">
              <a:solidFill>
                <a:srgbClr val="000000"/>
              </a:solidFill>
              <a:effectLst/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TMDB API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n-ea"/>
              </a:rPr>
              <a:t>moive_ID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1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부터 반복하여 상세정보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키워드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등장인물의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API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각각 요청하여 값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장르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키워드 등장인물은 값이 여러 개 이므로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‘,’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구분하여 하나의 문자열로 처리하여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요청한 데이터들을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딕셔너리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형태로 저장하여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open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하여 저장</a:t>
            </a:r>
            <a:endParaRPr lang="en-US" altLang="ko-KR" sz="1200" kern="0" dirty="0">
              <a:solidFill>
                <a:srgbClr val="000000"/>
              </a:solidFill>
              <a:latin typeface="+mn-ea"/>
            </a:endParaRPr>
          </a:p>
          <a:p>
            <a:pPr marL="228600" indent="-228600">
              <a:lnSpc>
                <a:spcPct val="170000"/>
              </a:lnSpc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저장한 </a:t>
            </a:r>
            <a:r>
              <a:rPr lang="en-US" altLang="ko-KR" sz="1200" kern="0" dirty="0" err="1">
                <a:solidFill>
                  <a:srgbClr val="000000"/>
                </a:solidFill>
                <a:latin typeface="+mn-ea"/>
              </a:rPr>
              <a:t>json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파일을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Django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프로젝트에서 명령어를 통해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DB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로 반영</a:t>
            </a:r>
            <a:endParaRPr lang="ko-KR" altLang="en-US" sz="1200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03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B7B3DA9-E450-D7A1-2BC4-5AAF5480F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57368 w 12192000"/>
              <a:gd name="connsiteY0" fmla="*/ 203199 h 6858000"/>
              <a:gd name="connsiteX1" fmla="*/ 181429 w 12192000"/>
              <a:gd name="connsiteY1" fmla="*/ 379138 h 6858000"/>
              <a:gd name="connsiteX2" fmla="*/ 181429 w 12192000"/>
              <a:gd name="connsiteY2" fmla="*/ 6486117 h 6858000"/>
              <a:gd name="connsiteX3" fmla="*/ 357368 w 12192000"/>
              <a:gd name="connsiteY3" fmla="*/ 6662056 h 6858000"/>
              <a:gd name="connsiteX4" fmla="*/ 11834632 w 12192000"/>
              <a:gd name="connsiteY4" fmla="*/ 6662056 h 6858000"/>
              <a:gd name="connsiteX5" fmla="*/ 12010571 w 12192000"/>
              <a:gd name="connsiteY5" fmla="*/ 6486117 h 6858000"/>
              <a:gd name="connsiteX6" fmla="*/ 12010571 w 12192000"/>
              <a:gd name="connsiteY6" fmla="*/ 379138 h 6858000"/>
              <a:gd name="connsiteX7" fmla="*/ 11834632 w 12192000"/>
              <a:gd name="connsiteY7" fmla="*/ 203199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357368" y="203199"/>
                </a:moveTo>
                <a:cubicBezTo>
                  <a:pt x="260200" y="203199"/>
                  <a:pt x="181429" y="281970"/>
                  <a:pt x="181429" y="379138"/>
                </a:cubicBezTo>
                <a:lnTo>
                  <a:pt x="181429" y="6486117"/>
                </a:lnTo>
                <a:cubicBezTo>
                  <a:pt x="181429" y="6583285"/>
                  <a:pt x="260200" y="6662056"/>
                  <a:pt x="357368" y="6662056"/>
                </a:cubicBezTo>
                <a:lnTo>
                  <a:pt x="11834632" y="6662056"/>
                </a:lnTo>
                <a:cubicBezTo>
                  <a:pt x="11931800" y="6662056"/>
                  <a:pt x="12010571" y="6583285"/>
                  <a:pt x="12010571" y="6486117"/>
                </a:cubicBezTo>
                <a:lnTo>
                  <a:pt x="12010571" y="379138"/>
                </a:lnTo>
                <a:cubicBezTo>
                  <a:pt x="12010571" y="281970"/>
                  <a:pt x="11931800" y="203199"/>
                  <a:pt x="11834632" y="20319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7D7D6B68-D4DC-0B92-4AEE-3D6155000BA3}"/>
              </a:ext>
            </a:extLst>
          </p:cNvPr>
          <p:cNvSpPr/>
          <p:nvPr/>
        </p:nvSpPr>
        <p:spPr>
          <a:xfrm>
            <a:off x="5297830" y="0"/>
            <a:ext cx="1596339" cy="479055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6FCE7664-1245-30C4-3259-3D3B7D4D4138}"/>
              </a:ext>
            </a:extLst>
          </p:cNvPr>
          <p:cNvSpPr/>
          <p:nvPr/>
        </p:nvSpPr>
        <p:spPr>
          <a:xfrm>
            <a:off x="5370517" y="0"/>
            <a:ext cx="1450963" cy="435428"/>
          </a:xfrm>
          <a:custGeom>
            <a:avLst/>
            <a:gdLst>
              <a:gd name="connsiteX0" fmla="*/ 0 w 1755763"/>
              <a:gd name="connsiteY0" fmla="*/ 0 h 689429"/>
              <a:gd name="connsiteX1" fmla="*/ 1755763 w 1755763"/>
              <a:gd name="connsiteY1" fmla="*/ 0 h 689429"/>
              <a:gd name="connsiteX2" fmla="*/ 1713736 w 1755763"/>
              <a:gd name="connsiteY2" fmla="*/ 135387 h 689429"/>
              <a:gd name="connsiteX3" fmla="*/ 877881 w 1755763"/>
              <a:gd name="connsiteY3" fmla="*/ 689429 h 689429"/>
              <a:gd name="connsiteX4" fmla="*/ 42026 w 1755763"/>
              <a:gd name="connsiteY4" fmla="*/ 135387 h 68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763" h="689429">
                <a:moveTo>
                  <a:pt x="0" y="0"/>
                </a:moveTo>
                <a:lnTo>
                  <a:pt x="1755763" y="0"/>
                </a:lnTo>
                <a:lnTo>
                  <a:pt x="1713736" y="135387"/>
                </a:lnTo>
                <a:cubicBezTo>
                  <a:pt x="1576025" y="460974"/>
                  <a:pt x="1253632" y="689429"/>
                  <a:pt x="877881" y="689429"/>
                </a:cubicBezTo>
                <a:cubicBezTo>
                  <a:pt x="502131" y="689429"/>
                  <a:pt x="179738" y="460974"/>
                  <a:pt x="42026" y="135387"/>
                </a:cubicBezTo>
                <a:close/>
              </a:path>
            </a:pathLst>
          </a:custGeom>
          <a:gradFill>
            <a:gsLst>
              <a:gs pos="0">
                <a:srgbClr val="1E3C72"/>
              </a:gs>
              <a:gs pos="100000">
                <a:srgbClr val="2A5298"/>
              </a:gs>
            </a:gsLst>
            <a:lin ang="5400000" scaled="0"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EA4B8-0CF5-6E45-7613-889423A7F5BC}"/>
              </a:ext>
            </a:extLst>
          </p:cNvPr>
          <p:cNvSpPr txBox="1"/>
          <p:nvPr/>
        </p:nvSpPr>
        <p:spPr>
          <a:xfrm>
            <a:off x="5676900" y="8694"/>
            <a:ext cx="838200" cy="40011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</a:t>
            </a:r>
            <a:endParaRPr lang="ko-KR" altLang="en-US" sz="2000" dirty="0">
              <a:solidFill>
                <a:schemeClr val="bg1"/>
              </a:solidFill>
              <a:effectLst>
                <a:outerShdw blurRad="50800" dist="38100" dir="2700000" algn="tl" rotWithShape="0">
                  <a:schemeClr val="bg1">
                    <a:lumMod val="75000"/>
                    <a:alpha val="40000"/>
                  </a:schemeClr>
                </a:outerShdw>
              </a:effectLst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0CD96-ABA6-699A-B02F-0115F3E711D9}"/>
              </a:ext>
            </a:extLst>
          </p:cNvPr>
          <p:cNvSpPr txBox="1"/>
          <p:nvPr/>
        </p:nvSpPr>
        <p:spPr>
          <a:xfrm>
            <a:off x="1219198" y="537364"/>
            <a:ext cx="975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E3C72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프로젝트 진행상황</a:t>
            </a:r>
            <a:endParaRPr lang="en-US" altLang="ko-KR" sz="1600" dirty="0">
              <a:solidFill>
                <a:srgbClr val="1E3C72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B14E09-140A-DA15-CCB4-AEB889B9C833}"/>
              </a:ext>
            </a:extLst>
          </p:cNvPr>
          <p:cNvSpPr txBox="1"/>
          <p:nvPr/>
        </p:nvSpPr>
        <p:spPr>
          <a:xfrm>
            <a:off x="4993774" y="6358736"/>
            <a:ext cx="2204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spc="200" dirty="0">
                <a:solidFill>
                  <a:schemeClr val="bg1">
                    <a:lumMod val="85000"/>
                  </a:schemeClr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SOTAM PPT TEMPLATE</a:t>
            </a:r>
            <a:endParaRPr lang="ko-KR" altLang="en-US" sz="1000" spc="200" dirty="0">
              <a:solidFill>
                <a:schemeClr val="bg1">
                  <a:lumMod val="85000"/>
                </a:schemeClr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36" name="Object 3">
            <a:extLst>
              <a:ext uri="{FF2B5EF4-FFF2-40B4-BE49-F238E27FC236}">
                <a16:creationId xmlns:a16="http://schemas.microsoft.com/office/drawing/2014/main" id="{7EBC45D5-F123-1827-A2C0-F0D67C9DB2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5400000" flipV="1">
            <a:off x="1604765" y="3665379"/>
            <a:ext cx="4965422" cy="6062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5F2C6C-E172-597B-8C21-0F80580563F4}"/>
              </a:ext>
            </a:extLst>
          </p:cNvPr>
          <p:cNvSpPr txBox="1"/>
          <p:nvPr/>
        </p:nvSpPr>
        <p:spPr>
          <a:xfrm>
            <a:off x="1020375" y="1413282"/>
            <a:ext cx="26530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시스템 모듈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3200" b="1" dirty="0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상세 설계</a:t>
            </a:r>
            <a:endParaRPr lang="en-US" altLang="ko-KR" sz="32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383327" y="6114195"/>
            <a:ext cx="3126704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UI 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디자인툴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Figma 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B9FE94-2AF2-D462-3B89-05C651C3C51F}"/>
              </a:ext>
            </a:extLst>
          </p:cNvPr>
          <p:cNvSpPr txBox="1"/>
          <p:nvPr/>
        </p:nvSpPr>
        <p:spPr>
          <a:xfrm>
            <a:off x="1069292" y="2509299"/>
            <a:ext cx="213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solidFill>
                  <a:srgbClr val="1E3C72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개발환경 설계</a:t>
            </a:r>
            <a:endParaRPr lang="en-US" altLang="ko-KR" sz="2400" b="1" dirty="0">
              <a:solidFill>
                <a:srgbClr val="1E3C72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A0AE3-A948-C827-6FEB-846D73F8DB59}"/>
              </a:ext>
            </a:extLst>
          </p:cNvPr>
          <p:cNvSpPr txBox="1"/>
          <p:nvPr/>
        </p:nvSpPr>
        <p:spPr>
          <a:xfrm>
            <a:off x="4205641" y="1360478"/>
            <a:ext cx="4341521" cy="416717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내용입력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 네오 Light" panose="00000400000000000000" pitchFamily="2" charset="-127"/>
              <a:ea typeface="나눔스퀘어 네오 Light" panose="00000400000000000000" pitchFamily="2" charset="-127"/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7A925AA-579A-5D8B-5BB3-A6E25950E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523" y="992440"/>
            <a:ext cx="7377063" cy="18355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48241E55-0A96-E255-4346-15CEE707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268" y="2989763"/>
            <a:ext cx="6365571" cy="354238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264754" y="3677879"/>
            <a:ext cx="3839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개발언어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</a:t>
            </a:r>
            <a:r>
              <a:rPr lang="en-US" altLang="ko-KR" sz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Python, HTML, CSS, JavaScript,  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SQL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소프트웨어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Nginx, </a:t>
            </a:r>
            <a:r>
              <a:rPr lang="en-US" altLang="ko-KR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gunicorn</a:t>
            </a:r>
            <a:endParaRPr lang="en-US" altLang="ko-KR" sz="1200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프레임워크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Django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주요 라이브러리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Python Selenium Library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서버 프로세서</a:t>
            </a: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 AWS EC2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-DBMS: MySQL</a:t>
            </a:r>
          </a:p>
          <a:p>
            <a:pPr>
              <a:lnSpc>
                <a:spcPct val="150000"/>
              </a:lnSpc>
            </a:pPr>
            <a:r>
              <a:rPr lang="en-US" altLang="ko-KR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-</a:t>
            </a:r>
            <a:r>
              <a:rPr lang="ko-KR" altLang="en-US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버전관리</a:t>
            </a:r>
            <a:r>
              <a:rPr lang="en-US" altLang="ko-KR" sz="1200" kern="0" spc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:</a:t>
            </a:r>
            <a:r>
              <a:rPr lang="en-US" altLang="ko-KR" sz="1200" kern="0" spc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+mn-ea"/>
              </a:rPr>
              <a:t>Github</a:t>
            </a:r>
            <a:endParaRPr lang="en-US" altLang="ko-KR" sz="1200" kern="0" spc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-</a:t>
            </a:r>
            <a:r>
              <a:rPr lang="ko-KR" altLang="en-US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운영체제</a:t>
            </a:r>
            <a:r>
              <a:rPr lang="en-US" altLang="ko-KR" sz="1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:Window</a:t>
            </a:r>
            <a:endParaRPr lang="en-US" altLang="ko-KR" sz="1200" kern="0" spc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3F1BE-CABC-A9B5-D376-0977586EC49F}"/>
              </a:ext>
            </a:extLst>
          </p:cNvPr>
          <p:cNvSpPr txBox="1"/>
          <p:nvPr/>
        </p:nvSpPr>
        <p:spPr>
          <a:xfrm>
            <a:off x="2184341" y="4905657"/>
            <a:ext cx="2461287" cy="1224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시나리오 구성요소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사용자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유저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서버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연결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,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데이터 수집 연산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-DB: 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수집 데이터 저장</a:t>
            </a:r>
            <a:endParaRPr lang="en-US" altLang="ko-KR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-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외부 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OTT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5" name="AutoShape 2" descr="The Movie Databa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713" y="5609216"/>
            <a:ext cx="702509" cy="72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48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1928</Words>
  <Application>Microsoft Office PowerPoint</Application>
  <PresentationFormat>와이드스크린</PresentationFormat>
  <Paragraphs>413</Paragraphs>
  <Slides>29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맑은 고딕</vt:lpstr>
      <vt:lpstr>Arial</vt:lpstr>
      <vt:lpstr>나눔스퀘어 네오 Regular</vt:lpstr>
      <vt:lpstr>Wingdings</vt:lpstr>
      <vt:lpstr>나눔스퀘어 네오 Heavy</vt:lpstr>
      <vt:lpstr>함초롬바탕</vt:lpstr>
      <vt:lpstr>나눔스퀘어 네오 ExtraBold</vt:lpstr>
      <vt:lpstr>나눔스퀘어 네오 Bold</vt:lpstr>
      <vt:lpstr>나눔스퀘어 네오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솔</dc:creator>
  <cp:lastModifiedBy>남강민</cp:lastModifiedBy>
  <cp:revision>129</cp:revision>
  <dcterms:created xsi:type="dcterms:W3CDTF">2023-03-13T13:12:28Z</dcterms:created>
  <dcterms:modified xsi:type="dcterms:W3CDTF">2024-05-07T14:44:33Z</dcterms:modified>
  <cp:contentStatus/>
</cp:coreProperties>
</file>